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4630400" cy="8229600"/>
  <p:notesSz cx="14630400" cy="82296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97280" y="2551176"/>
            <a:ext cx="12435840" cy="17282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223D3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94560" y="4608576"/>
            <a:ext cx="10241280" cy="205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223D3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14630400" y="0"/>
                </a:moveTo>
                <a:lnTo>
                  <a:pt x="0" y="0"/>
                </a:lnTo>
                <a:lnTo>
                  <a:pt x="0" y="8229600"/>
                </a:lnTo>
                <a:lnTo>
                  <a:pt x="14630400" y="8229600"/>
                </a:lnTo>
                <a:lnTo>
                  <a:pt x="14630400" y="0"/>
                </a:lnTo>
                <a:close/>
              </a:path>
            </a:pathLst>
          </a:custGeom>
          <a:solidFill>
            <a:srgbClr val="FBFAF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39192" y="7749540"/>
            <a:ext cx="1722602" cy="41147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4630400" cy="244768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223D3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731520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7534656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5486400" y="0"/>
            <a:ext cx="9144000" cy="8229600"/>
          </a:xfrm>
          <a:custGeom>
            <a:avLst/>
            <a:gdLst/>
            <a:ahLst/>
            <a:cxnLst/>
            <a:rect l="l" t="t" r="r" b="b"/>
            <a:pathLst>
              <a:path w="9144000" h="8229600">
                <a:moveTo>
                  <a:pt x="0" y="8229600"/>
                </a:moveTo>
                <a:lnTo>
                  <a:pt x="9144000" y="8229600"/>
                </a:lnTo>
                <a:lnTo>
                  <a:pt x="91440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FBFAF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39192" y="7749540"/>
            <a:ext cx="1722602" cy="41147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223D3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14630400" y="0"/>
                </a:moveTo>
                <a:lnTo>
                  <a:pt x="0" y="0"/>
                </a:lnTo>
                <a:lnTo>
                  <a:pt x="0" y="8229600"/>
                </a:lnTo>
                <a:lnTo>
                  <a:pt x="14630400" y="8229600"/>
                </a:lnTo>
                <a:lnTo>
                  <a:pt x="14630400" y="0"/>
                </a:lnTo>
                <a:close/>
              </a:path>
            </a:pathLst>
          </a:custGeom>
          <a:solidFill>
            <a:srgbClr val="FBFAF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839192" y="7749540"/>
            <a:ext cx="1722602" cy="41147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26093" y="377688"/>
            <a:ext cx="9050655" cy="927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223D3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31520" y="1892808"/>
            <a:ext cx="13167360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974336" y="7653528"/>
            <a:ext cx="4681728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731520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0533888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67487" y="3408045"/>
            <a:ext cx="7499350" cy="140843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5550"/>
              </a:lnSpc>
              <a:tabLst>
                <a:tab pos="640715" algn="l"/>
                <a:tab pos="2367280" algn="l"/>
                <a:tab pos="2618105" algn="l"/>
                <a:tab pos="3152140" algn="l"/>
                <a:tab pos="3905250" algn="l"/>
                <a:tab pos="5255895" algn="l"/>
              </a:tabLst>
            </a:pPr>
            <a:r>
              <a:rPr dirty="0" sz="4450" spc="-10"/>
              <a:t>Discover</a:t>
            </a:r>
            <a:r>
              <a:rPr dirty="0" sz="4450"/>
              <a:t>	</a:t>
            </a:r>
            <a:r>
              <a:rPr dirty="0" sz="4450" spc="-10"/>
              <a:t>India:</a:t>
            </a:r>
            <a:r>
              <a:rPr dirty="0" sz="4450"/>
              <a:t>	</a:t>
            </a:r>
            <a:r>
              <a:rPr dirty="0" sz="4450" spc="-20"/>
              <a:t>Your</a:t>
            </a:r>
            <a:r>
              <a:rPr dirty="0" sz="4450"/>
              <a:t>	</a:t>
            </a:r>
            <a:r>
              <a:rPr dirty="0" sz="4450" spc="-10"/>
              <a:t>Gateway </a:t>
            </a:r>
            <a:r>
              <a:rPr dirty="0" sz="4450" spc="-25"/>
              <a:t>to</a:t>
            </a:r>
            <a:r>
              <a:rPr dirty="0" sz="4450"/>
              <a:t>	</a:t>
            </a:r>
            <a:r>
              <a:rPr dirty="0" sz="4450" spc="-10"/>
              <a:t>Culture</a:t>
            </a:r>
            <a:r>
              <a:rPr dirty="0" sz="4450"/>
              <a:t>	</a:t>
            </a:r>
            <a:r>
              <a:rPr dirty="0" sz="4450" spc="-50"/>
              <a:t>&amp;</a:t>
            </a:r>
            <a:r>
              <a:rPr dirty="0" sz="4450"/>
              <a:t>	</a:t>
            </a:r>
            <a:r>
              <a:rPr dirty="0" sz="4450" spc="-10"/>
              <a:t>Heritage</a:t>
            </a:r>
            <a:endParaRPr sz="445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4630400" cy="22334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51673" y="2721813"/>
            <a:ext cx="10176510" cy="558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/>
              <a:t>Journey</a:t>
            </a:r>
            <a:r>
              <a:rPr dirty="0" sz="3500" spc="-80"/>
              <a:t> </a:t>
            </a:r>
            <a:r>
              <a:rPr dirty="0" sz="3500"/>
              <a:t>Onward:</a:t>
            </a:r>
            <a:r>
              <a:rPr dirty="0" sz="3500" spc="-80"/>
              <a:t> </a:t>
            </a:r>
            <a:r>
              <a:rPr dirty="0" sz="3500"/>
              <a:t>Q&amp;A</a:t>
            </a:r>
            <a:r>
              <a:rPr dirty="0" sz="3500" spc="-80"/>
              <a:t> </a:t>
            </a:r>
            <a:r>
              <a:rPr dirty="0" sz="3500"/>
              <a:t>and</a:t>
            </a:r>
            <a:r>
              <a:rPr dirty="0" sz="3500" spc="-80"/>
              <a:t> </a:t>
            </a:r>
            <a:r>
              <a:rPr dirty="0" sz="3500"/>
              <a:t>Future</a:t>
            </a:r>
            <a:r>
              <a:rPr dirty="0" sz="3500" spc="-80"/>
              <a:t> </a:t>
            </a:r>
            <a:r>
              <a:rPr dirty="0" sz="3500"/>
              <a:t>of</a:t>
            </a:r>
            <a:r>
              <a:rPr dirty="0" sz="3500" spc="-75"/>
              <a:t> </a:t>
            </a:r>
            <a:r>
              <a:rPr dirty="0" sz="3500"/>
              <a:t>Discover</a:t>
            </a:r>
            <a:r>
              <a:rPr dirty="0" sz="3500" spc="-80"/>
              <a:t> </a:t>
            </a:r>
            <a:r>
              <a:rPr dirty="0" sz="3500" spc="-10"/>
              <a:t>India</a:t>
            </a:r>
            <a:endParaRPr sz="3500"/>
          </a:p>
        </p:txBody>
      </p:sp>
      <p:sp>
        <p:nvSpPr>
          <p:cNvPr id="4" name="object 4" descr=""/>
          <p:cNvSpPr/>
          <p:nvPr/>
        </p:nvSpPr>
        <p:spPr>
          <a:xfrm>
            <a:off x="1664373" y="3819283"/>
            <a:ext cx="5561965" cy="179070"/>
          </a:xfrm>
          <a:custGeom>
            <a:avLst/>
            <a:gdLst/>
            <a:ahLst/>
            <a:cxnLst/>
            <a:rect l="l" t="t" r="r" b="b"/>
            <a:pathLst>
              <a:path w="5561965" h="179070">
                <a:moveTo>
                  <a:pt x="5534723" y="0"/>
                </a:moveTo>
                <a:lnTo>
                  <a:pt x="26801" y="0"/>
                </a:lnTo>
                <a:lnTo>
                  <a:pt x="16410" y="2120"/>
                </a:lnTo>
                <a:lnTo>
                  <a:pt x="7887" y="7888"/>
                </a:lnTo>
                <a:lnTo>
                  <a:pt x="2120" y="16410"/>
                </a:lnTo>
                <a:lnTo>
                  <a:pt x="0" y="26797"/>
                </a:lnTo>
                <a:lnTo>
                  <a:pt x="0" y="151790"/>
                </a:lnTo>
                <a:lnTo>
                  <a:pt x="2120" y="162181"/>
                </a:lnTo>
                <a:lnTo>
                  <a:pt x="7887" y="170703"/>
                </a:lnTo>
                <a:lnTo>
                  <a:pt x="16410" y="176468"/>
                </a:lnTo>
                <a:lnTo>
                  <a:pt x="26801" y="178587"/>
                </a:lnTo>
                <a:lnTo>
                  <a:pt x="5534723" y="178587"/>
                </a:lnTo>
                <a:lnTo>
                  <a:pt x="5545116" y="176468"/>
                </a:lnTo>
                <a:lnTo>
                  <a:pt x="5553643" y="170703"/>
                </a:lnTo>
                <a:lnTo>
                  <a:pt x="5559412" y="162181"/>
                </a:lnTo>
                <a:lnTo>
                  <a:pt x="5561533" y="151790"/>
                </a:lnTo>
                <a:lnTo>
                  <a:pt x="5561533" y="26797"/>
                </a:lnTo>
                <a:lnTo>
                  <a:pt x="5559412" y="16410"/>
                </a:lnTo>
                <a:lnTo>
                  <a:pt x="5553643" y="7888"/>
                </a:lnTo>
                <a:lnTo>
                  <a:pt x="5545116" y="2120"/>
                </a:lnTo>
                <a:lnTo>
                  <a:pt x="5534723" y="0"/>
                </a:lnTo>
                <a:close/>
              </a:path>
            </a:pathLst>
          </a:custGeom>
          <a:solidFill>
            <a:srgbClr val="EFEC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1830273" y="4165422"/>
            <a:ext cx="4679950" cy="977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2C2820"/>
                </a:solidFill>
                <a:latin typeface="Arial"/>
                <a:cs typeface="Arial"/>
              </a:rPr>
              <a:t>Expand</a:t>
            </a:r>
            <a:r>
              <a:rPr dirty="0" sz="1750" spc="-7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2C2820"/>
                </a:solidFill>
                <a:latin typeface="Arial"/>
                <a:cs typeface="Arial"/>
              </a:rPr>
              <a:t>Destinations</a:t>
            </a:r>
            <a:endParaRPr sz="1750">
              <a:latin typeface="Arial"/>
              <a:cs typeface="Arial"/>
            </a:endParaRPr>
          </a:p>
          <a:p>
            <a:pPr marL="12700" marR="5080">
              <a:lnSpc>
                <a:spcPct val="133900"/>
              </a:lnSpc>
              <a:spcBef>
                <a:spcPts val="900"/>
              </a:spcBef>
            </a:pP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Adding</a:t>
            </a:r>
            <a:r>
              <a:rPr dirty="0" sz="1400" spc="-1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more</a:t>
            </a:r>
            <a:r>
              <a:rPr dirty="0" sz="1400" spc="-1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hidden</a:t>
            </a:r>
            <a:r>
              <a:rPr dirty="0" sz="1400" spc="-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gems</a:t>
            </a:r>
            <a:r>
              <a:rPr dirty="0" sz="1400" spc="-1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and</a:t>
            </a:r>
            <a:r>
              <a:rPr dirty="0" sz="1400" spc="-10">
                <a:solidFill>
                  <a:srgbClr val="2C2820"/>
                </a:solidFill>
                <a:latin typeface="Arial"/>
                <a:cs typeface="Arial"/>
              </a:rPr>
              <a:t> lesser-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known</a:t>
            </a:r>
            <a:r>
              <a:rPr dirty="0" sz="1400" spc="-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regions</a:t>
            </a:r>
            <a:r>
              <a:rPr dirty="0" sz="1400" spc="-1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to</a:t>
            </a:r>
            <a:r>
              <a:rPr dirty="0" sz="1400" spc="-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 spc="-25">
                <a:solidFill>
                  <a:srgbClr val="2C2820"/>
                </a:solidFill>
                <a:latin typeface="Arial"/>
                <a:cs typeface="Arial"/>
              </a:rPr>
              <a:t>our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platform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for</a:t>
            </a:r>
            <a:r>
              <a:rPr dirty="0" sz="1400" spc="-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broader</a:t>
            </a:r>
            <a:r>
              <a:rPr dirty="0" sz="1400" spc="-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2C2820"/>
                </a:solidFill>
                <a:latin typeface="Arial"/>
                <a:cs typeface="Arial"/>
              </a:rPr>
              <a:t>exploration.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7404493" y="3551275"/>
            <a:ext cx="5561965" cy="179070"/>
          </a:xfrm>
          <a:custGeom>
            <a:avLst/>
            <a:gdLst/>
            <a:ahLst/>
            <a:cxnLst/>
            <a:rect l="l" t="t" r="r" b="b"/>
            <a:pathLst>
              <a:path w="5561965" h="179070">
                <a:moveTo>
                  <a:pt x="5534723" y="0"/>
                </a:moveTo>
                <a:lnTo>
                  <a:pt x="26801" y="0"/>
                </a:lnTo>
                <a:lnTo>
                  <a:pt x="16410" y="2120"/>
                </a:lnTo>
                <a:lnTo>
                  <a:pt x="7887" y="7888"/>
                </a:lnTo>
                <a:lnTo>
                  <a:pt x="2120" y="16410"/>
                </a:lnTo>
                <a:lnTo>
                  <a:pt x="0" y="26797"/>
                </a:lnTo>
                <a:lnTo>
                  <a:pt x="0" y="151790"/>
                </a:lnTo>
                <a:lnTo>
                  <a:pt x="2120" y="162181"/>
                </a:lnTo>
                <a:lnTo>
                  <a:pt x="7887" y="170703"/>
                </a:lnTo>
                <a:lnTo>
                  <a:pt x="16410" y="176468"/>
                </a:lnTo>
                <a:lnTo>
                  <a:pt x="26801" y="178587"/>
                </a:lnTo>
                <a:lnTo>
                  <a:pt x="5534723" y="178587"/>
                </a:lnTo>
                <a:lnTo>
                  <a:pt x="5545116" y="176468"/>
                </a:lnTo>
                <a:lnTo>
                  <a:pt x="5553643" y="170703"/>
                </a:lnTo>
                <a:lnTo>
                  <a:pt x="5559412" y="162181"/>
                </a:lnTo>
                <a:lnTo>
                  <a:pt x="5561533" y="151790"/>
                </a:lnTo>
                <a:lnTo>
                  <a:pt x="5561533" y="26797"/>
                </a:lnTo>
                <a:lnTo>
                  <a:pt x="5559412" y="16410"/>
                </a:lnTo>
                <a:lnTo>
                  <a:pt x="5553643" y="7888"/>
                </a:lnTo>
                <a:lnTo>
                  <a:pt x="5545116" y="2120"/>
                </a:lnTo>
                <a:lnTo>
                  <a:pt x="5534723" y="0"/>
                </a:lnTo>
                <a:close/>
              </a:path>
            </a:pathLst>
          </a:custGeom>
          <a:solidFill>
            <a:srgbClr val="EFEC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7570393" y="3897414"/>
            <a:ext cx="5064760" cy="977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2C2820"/>
                </a:solidFill>
                <a:latin typeface="Arial"/>
                <a:cs typeface="Arial"/>
              </a:rPr>
              <a:t>Enhanced</a:t>
            </a:r>
            <a:r>
              <a:rPr dirty="0" sz="1750" spc="-10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2C2820"/>
                </a:solidFill>
                <a:latin typeface="Arial"/>
                <a:cs typeface="Arial"/>
              </a:rPr>
              <a:t>Personalisation</a:t>
            </a:r>
            <a:endParaRPr sz="1750">
              <a:latin typeface="Arial"/>
              <a:cs typeface="Arial"/>
            </a:endParaRPr>
          </a:p>
          <a:p>
            <a:pPr marL="12700" marR="5080">
              <a:lnSpc>
                <a:spcPct val="133900"/>
              </a:lnSpc>
              <a:spcBef>
                <a:spcPts val="900"/>
              </a:spcBef>
            </a:pP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Further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refining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AI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to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offer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even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more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tailored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travel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2C2820"/>
                </a:solidFill>
                <a:latin typeface="Arial"/>
                <a:cs typeface="Arial"/>
              </a:rPr>
              <a:t>experiences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and</a:t>
            </a:r>
            <a:r>
              <a:rPr dirty="0" sz="1400" spc="-10">
                <a:solidFill>
                  <a:srgbClr val="2C2820"/>
                </a:solidFill>
                <a:latin typeface="Arial"/>
                <a:cs typeface="Arial"/>
              </a:rPr>
              <a:t> recommendations.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1664373" y="5759767"/>
            <a:ext cx="5561965" cy="179070"/>
          </a:xfrm>
          <a:custGeom>
            <a:avLst/>
            <a:gdLst/>
            <a:ahLst/>
            <a:cxnLst/>
            <a:rect l="l" t="t" r="r" b="b"/>
            <a:pathLst>
              <a:path w="5561965" h="179070">
                <a:moveTo>
                  <a:pt x="5534723" y="0"/>
                </a:moveTo>
                <a:lnTo>
                  <a:pt x="26801" y="0"/>
                </a:lnTo>
                <a:lnTo>
                  <a:pt x="16410" y="2120"/>
                </a:lnTo>
                <a:lnTo>
                  <a:pt x="7887" y="7888"/>
                </a:lnTo>
                <a:lnTo>
                  <a:pt x="2120" y="16410"/>
                </a:lnTo>
                <a:lnTo>
                  <a:pt x="0" y="26797"/>
                </a:lnTo>
                <a:lnTo>
                  <a:pt x="0" y="151790"/>
                </a:lnTo>
                <a:lnTo>
                  <a:pt x="2120" y="162181"/>
                </a:lnTo>
                <a:lnTo>
                  <a:pt x="7887" y="170703"/>
                </a:lnTo>
                <a:lnTo>
                  <a:pt x="16410" y="176468"/>
                </a:lnTo>
                <a:lnTo>
                  <a:pt x="26801" y="178587"/>
                </a:lnTo>
                <a:lnTo>
                  <a:pt x="5534723" y="178587"/>
                </a:lnTo>
                <a:lnTo>
                  <a:pt x="5545116" y="176468"/>
                </a:lnTo>
                <a:lnTo>
                  <a:pt x="5553643" y="170703"/>
                </a:lnTo>
                <a:lnTo>
                  <a:pt x="5559412" y="162181"/>
                </a:lnTo>
                <a:lnTo>
                  <a:pt x="5561533" y="151790"/>
                </a:lnTo>
                <a:lnTo>
                  <a:pt x="5561533" y="26797"/>
                </a:lnTo>
                <a:lnTo>
                  <a:pt x="5559412" y="16410"/>
                </a:lnTo>
                <a:lnTo>
                  <a:pt x="5553643" y="7888"/>
                </a:lnTo>
                <a:lnTo>
                  <a:pt x="5545116" y="2120"/>
                </a:lnTo>
                <a:lnTo>
                  <a:pt x="5534723" y="0"/>
                </a:lnTo>
                <a:close/>
              </a:path>
            </a:pathLst>
          </a:custGeom>
          <a:solidFill>
            <a:srgbClr val="EFEC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1830273" y="6105905"/>
            <a:ext cx="5192395" cy="977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2C2820"/>
                </a:solidFill>
                <a:latin typeface="Arial"/>
                <a:cs typeface="Arial"/>
              </a:rPr>
              <a:t>Community</a:t>
            </a:r>
            <a:r>
              <a:rPr dirty="0" sz="1750" spc="-114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2C2820"/>
                </a:solidFill>
                <a:latin typeface="Arial"/>
                <a:cs typeface="Arial"/>
              </a:rPr>
              <a:t>Features</a:t>
            </a:r>
            <a:endParaRPr sz="1750">
              <a:latin typeface="Arial"/>
              <a:cs typeface="Arial"/>
            </a:endParaRPr>
          </a:p>
          <a:p>
            <a:pPr marL="12700" marR="5080">
              <a:lnSpc>
                <a:spcPct val="133900"/>
              </a:lnSpc>
              <a:spcBef>
                <a:spcPts val="900"/>
              </a:spcBef>
            </a:pP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Introducing</a:t>
            </a:r>
            <a:r>
              <a:rPr dirty="0" sz="140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forums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and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social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functionalities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for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travellers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to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2C2820"/>
                </a:solidFill>
                <a:latin typeface="Arial"/>
                <a:cs typeface="Arial"/>
              </a:rPr>
              <a:t>share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experiences</a:t>
            </a:r>
            <a:r>
              <a:rPr dirty="0" sz="1400" spc="-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and</a:t>
            </a:r>
            <a:r>
              <a:rPr dirty="0" sz="1400" spc="-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2C2820"/>
                </a:solidFill>
                <a:latin typeface="Arial"/>
                <a:cs typeface="Arial"/>
              </a:rPr>
              <a:t>tips.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7404493" y="5491759"/>
            <a:ext cx="5561965" cy="179070"/>
          </a:xfrm>
          <a:custGeom>
            <a:avLst/>
            <a:gdLst/>
            <a:ahLst/>
            <a:cxnLst/>
            <a:rect l="l" t="t" r="r" b="b"/>
            <a:pathLst>
              <a:path w="5561965" h="179070">
                <a:moveTo>
                  <a:pt x="5534723" y="0"/>
                </a:moveTo>
                <a:lnTo>
                  <a:pt x="26801" y="0"/>
                </a:lnTo>
                <a:lnTo>
                  <a:pt x="16410" y="2120"/>
                </a:lnTo>
                <a:lnTo>
                  <a:pt x="7887" y="7888"/>
                </a:lnTo>
                <a:lnTo>
                  <a:pt x="2120" y="16410"/>
                </a:lnTo>
                <a:lnTo>
                  <a:pt x="0" y="26797"/>
                </a:lnTo>
                <a:lnTo>
                  <a:pt x="0" y="151790"/>
                </a:lnTo>
                <a:lnTo>
                  <a:pt x="2120" y="162181"/>
                </a:lnTo>
                <a:lnTo>
                  <a:pt x="7887" y="170703"/>
                </a:lnTo>
                <a:lnTo>
                  <a:pt x="16410" y="176468"/>
                </a:lnTo>
                <a:lnTo>
                  <a:pt x="26801" y="178587"/>
                </a:lnTo>
                <a:lnTo>
                  <a:pt x="5534723" y="178587"/>
                </a:lnTo>
                <a:lnTo>
                  <a:pt x="5545116" y="176468"/>
                </a:lnTo>
                <a:lnTo>
                  <a:pt x="5553643" y="170703"/>
                </a:lnTo>
                <a:lnTo>
                  <a:pt x="5559412" y="162181"/>
                </a:lnTo>
                <a:lnTo>
                  <a:pt x="5561533" y="151790"/>
                </a:lnTo>
                <a:lnTo>
                  <a:pt x="5561533" y="26797"/>
                </a:lnTo>
                <a:lnTo>
                  <a:pt x="5559412" y="16410"/>
                </a:lnTo>
                <a:lnTo>
                  <a:pt x="5553643" y="7888"/>
                </a:lnTo>
                <a:lnTo>
                  <a:pt x="5545116" y="2120"/>
                </a:lnTo>
                <a:lnTo>
                  <a:pt x="5534723" y="0"/>
                </a:lnTo>
                <a:close/>
              </a:path>
            </a:pathLst>
          </a:custGeom>
          <a:solidFill>
            <a:srgbClr val="EFEC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7570393" y="5837897"/>
            <a:ext cx="5092065" cy="977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>
                <a:solidFill>
                  <a:srgbClr val="2C2820"/>
                </a:solidFill>
                <a:latin typeface="Arial"/>
                <a:cs typeface="Arial"/>
              </a:rPr>
              <a:t>Global</a:t>
            </a:r>
            <a:r>
              <a:rPr dirty="0" sz="1750" spc="-7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2C2820"/>
                </a:solidFill>
                <a:latin typeface="Arial"/>
                <a:cs typeface="Arial"/>
              </a:rPr>
              <a:t>Partnerships</a:t>
            </a:r>
            <a:endParaRPr sz="1750">
              <a:latin typeface="Arial"/>
              <a:cs typeface="Arial"/>
            </a:endParaRPr>
          </a:p>
          <a:p>
            <a:pPr marL="12700" marR="5080">
              <a:lnSpc>
                <a:spcPct val="133900"/>
              </a:lnSpc>
              <a:spcBef>
                <a:spcPts val="900"/>
              </a:spcBef>
            </a:pP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Collaborating</a:t>
            </a:r>
            <a:r>
              <a:rPr dirty="0" sz="140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with</a:t>
            </a:r>
            <a:r>
              <a:rPr dirty="0" sz="140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international</a:t>
            </a:r>
            <a:r>
              <a:rPr dirty="0" sz="140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tourism</a:t>
            </a:r>
            <a:r>
              <a:rPr dirty="0" sz="140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bodies</a:t>
            </a:r>
            <a:r>
              <a:rPr dirty="0" sz="140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to</a:t>
            </a:r>
            <a:r>
              <a:rPr dirty="0" sz="140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promote</a:t>
            </a:r>
            <a:r>
              <a:rPr dirty="0" sz="140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2C2820"/>
                </a:solidFill>
                <a:latin typeface="Arial"/>
                <a:cs typeface="Arial"/>
              </a:rPr>
              <a:t>Indian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culture</a:t>
            </a:r>
            <a:r>
              <a:rPr dirty="0" sz="140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2C2820"/>
                </a:solidFill>
                <a:latin typeface="Arial"/>
                <a:cs typeface="Arial"/>
              </a:rPr>
              <a:t>worldwide.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651673" y="7510551"/>
            <a:ext cx="79775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Thank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you!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We</a:t>
            </a:r>
            <a:r>
              <a:rPr dirty="0" sz="1400" spc="-1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invite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your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questions</a:t>
            </a:r>
            <a:r>
              <a:rPr dirty="0" sz="1400" spc="-1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and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look</a:t>
            </a:r>
            <a:r>
              <a:rPr dirty="0" sz="1400" spc="-1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forward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to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shaping</a:t>
            </a:r>
            <a:r>
              <a:rPr dirty="0" sz="1400" spc="-1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the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future</a:t>
            </a:r>
            <a:r>
              <a:rPr dirty="0" sz="1400" spc="-1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of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cultural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travel</a:t>
            </a:r>
            <a:r>
              <a:rPr dirty="0" sz="1400" spc="-10">
                <a:solidFill>
                  <a:srgbClr val="2C2820"/>
                </a:solidFill>
                <a:latin typeface="Arial"/>
                <a:cs typeface="Arial"/>
              </a:rPr>
              <a:t> together.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2623" y="496220"/>
            <a:ext cx="9542145" cy="111760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4400"/>
              </a:lnSpc>
            </a:pPr>
            <a:r>
              <a:rPr dirty="0" sz="3500"/>
              <a:t>The</a:t>
            </a:r>
            <a:r>
              <a:rPr dirty="0" sz="3500" spc="-95"/>
              <a:t> </a:t>
            </a:r>
            <a:r>
              <a:rPr dirty="0" sz="3500"/>
              <a:t>Vision:</a:t>
            </a:r>
            <a:r>
              <a:rPr dirty="0" sz="3500" spc="-95"/>
              <a:t> </a:t>
            </a:r>
            <a:r>
              <a:rPr dirty="0" sz="3500"/>
              <a:t>Connecting</a:t>
            </a:r>
            <a:r>
              <a:rPr dirty="0" sz="3500" spc="-90"/>
              <a:t> </a:t>
            </a:r>
            <a:r>
              <a:rPr dirty="0" sz="3500"/>
              <a:t>the</a:t>
            </a:r>
            <a:r>
              <a:rPr dirty="0" sz="3500" spc="-95"/>
              <a:t> </a:t>
            </a:r>
            <a:r>
              <a:rPr dirty="0" sz="3500"/>
              <a:t>World</a:t>
            </a:r>
            <a:r>
              <a:rPr dirty="0" sz="3500" spc="-90"/>
              <a:t> </a:t>
            </a:r>
            <a:r>
              <a:rPr dirty="0" sz="3500"/>
              <a:t>to</a:t>
            </a:r>
            <a:r>
              <a:rPr dirty="0" sz="3500" spc="-95"/>
              <a:t> </a:t>
            </a:r>
            <a:r>
              <a:rPr dirty="0" sz="3500"/>
              <a:t>India's</a:t>
            </a:r>
            <a:r>
              <a:rPr dirty="0" sz="3500" spc="-95"/>
              <a:t> </a:t>
            </a:r>
            <a:r>
              <a:rPr dirty="0" sz="3500" spc="-20"/>
              <a:t>Rich </a:t>
            </a:r>
            <a:r>
              <a:rPr dirty="0" sz="3500" spc="-10"/>
              <a:t>Tapestry</a:t>
            </a:r>
            <a:endParaRPr sz="35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45323" y="2084070"/>
            <a:ext cx="5451043" cy="5451043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7528724" y="2027250"/>
            <a:ext cx="5409565" cy="21926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43510">
              <a:lnSpc>
                <a:spcPct val="133900"/>
              </a:lnSpc>
              <a:spcBef>
                <a:spcPts val="100"/>
              </a:spcBef>
            </a:pP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Our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vision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is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to</a:t>
            </a:r>
            <a:r>
              <a:rPr dirty="0" sz="1400" spc="-1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be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the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premier</a:t>
            </a:r>
            <a:r>
              <a:rPr dirty="0" sz="1400" spc="-1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digital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bridge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connecting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2C2820"/>
                </a:solidFill>
                <a:latin typeface="Arial"/>
                <a:cs typeface="Arial"/>
              </a:rPr>
              <a:t>global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travellers</a:t>
            </a:r>
            <a:r>
              <a:rPr dirty="0" sz="1400" spc="-3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and</a:t>
            </a:r>
            <a:r>
              <a:rPr dirty="0" sz="140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enthusiasts</a:t>
            </a:r>
            <a:r>
              <a:rPr dirty="0" sz="140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to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the</a:t>
            </a:r>
            <a:r>
              <a:rPr dirty="0" sz="140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unparalleled</a:t>
            </a:r>
            <a:r>
              <a:rPr dirty="0" sz="140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cultural</a:t>
            </a:r>
            <a:r>
              <a:rPr dirty="0" sz="140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and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2C2820"/>
                </a:solidFill>
                <a:latin typeface="Arial"/>
                <a:cs typeface="Arial"/>
              </a:rPr>
              <a:t>historical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wealth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of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India.</a:t>
            </a:r>
            <a:r>
              <a:rPr dirty="0" sz="1400" spc="-1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We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aim</a:t>
            </a:r>
            <a:r>
              <a:rPr dirty="0" sz="1400" spc="-1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to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inspire</a:t>
            </a:r>
            <a:r>
              <a:rPr dirty="0" sz="1400" spc="-1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a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deeper</a:t>
            </a:r>
            <a:r>
              <a:rPr dirty="0" sz="1400" spc="-1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appreciation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for</a:t>
            </a:r>
            <a:r>
              <a:rPr dirty="0" sz="1400" spc="-10">
                <a:solidFill>
                  <a:srgbClr val="2C2820"/>
                </a:solidFill>
                <a:latin typeface="Arial"/>
                <a:cs typeface="Arial"/>
              </a:rPr>
              <a:t> India's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heritage,</a:t>
            </a:r>
            <a:r>
              <a:rPr dirty="0" sz="140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making</a:t>
            </a:r>
            <a:r>
              <a:rPr dirty="0" sz="140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its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wonders</a:t>
            </a:r>
            <a:r>
              <a:rPr dirty="0" sz="140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accessible</a:t>
            </a:r>
            <a:r>
              <a:rPr dirty="0" sz="140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to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 spc="-20">
                <a:solidFill>
                  <a:srgbClr val="2C2820"/>
                </a:solidFill>
                <a:latin typeface="Arial"/>
                <a:cs typeface="Arial"/>
              </a:rPr>
              <a:t>all.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</a:pP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33900"/>
              </a:lnSpc>
            </a:pP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Through</a:t>
            </a:r>
            <a:r>
              <a:rPr dirty="0" sz="1400" spc="-3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immersive</a:t>
            </a:r>
            <a:r>
              <a:rPr dirty="0" sz="1400" spc="-3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experiences</a:t>
            </a:r>
            <a:r>
              <a:rPr dirty="0" sz="1400" spc="-3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and</a:t>
            </a:r>
            <a:r>
              <a:rPr dirty="0" sz="1400" spc="-3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comprehensive</a:t>
            </a:r>
            <a:r>
              <a:rPr dirty="0" sz="1400" spc="-3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information,</a:t>
            </a:r>
            <a:r>
              <a:rPr dirty="0" sz="1400" spc="-3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 spc="-25">
                <a:solidFill>
                  <a:srgbClr val="2C2820"/>
                </a:solidFill>
                <a:latin typeface="Arial"/>
                <a:cs typeface="Arial"/>
              </a:rPr>
              <a:t>we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foster</a:t>
            </a:r>
            <a:r>
              <a:rPr dirty="0" sz="1400" spc="-3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a</a:t>
            </a:r>
            <a:r>
              <a:rPr dirty="0" sz="140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worldwide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community</a:t>
            </a:r>
            <a:r>
              <a:rPr dirty="0" sz="140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that</a:t>
            </a:r>
            <a:r>
              <a:rPr dirty="0" sz="140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celebrates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the</a:t>
            </a:r>
            <a:r>
              <a:rPr dirty="0" sz="140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spirit</a:t>
            </a:r>
            <a:r>
              <a:rPr dirty="0" sz="140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of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2C2820"/>
                </a:solidFill>
                <a:latin typeface="Arial"/>
                <a:cs typeface="Arial"/>
              </a:rPr>
              <a:t>India.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9582" y="3300348"/>
            <a:ext cx="12141200" cy="6121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88415" algn="l"/>
                <a:tab pos="1777364" algn="l"/>
                <a:tab pos="3815079" algn="l"/>
                <a:tab pos="5283200" algn="l"/>
                <a:tab pos="7618095" algn="l"/>
                <a:tab pos="8161655" algn="l"/>
                <a:tab pos="9004300" algn="l"/>
                <a:tab pos="10145395" algn="l"/>
              </a:tabLst>
            </a:pPr>
            <a:r>
              <a:rPr dirty="0" sz="3850" spc="-20"/>
              <a:t>What</a:t>
            </a:r>
            <a:r>
              <a:rPr dirty="0" sz="3850"/>
              <a:t>	</a:t>
            </a:r>
            <a:r>
              <a:rPr dirty="0" sz="3850" spc="-35"/>
              <a:t>is</a:t>
            </a:r>
            <a:r>
              <a:rPr dirty="0" sz="3850"/>
              <a:t>	</a:t>
            </a:r>
            <a:r>
              <a:rPr dirty="0" sz="3850" spc="-10"/>
              <a:t>Discover</a:t>
            </a:r>
            <a:r>
              <a:rPr dirty="0" sz="3850"/>
              <a:t>	</a:t>
            </a:r>
            <a:r>
              <a:rPr dirty="0" sz="3850" spc="-10"/>
              <a:t>India?</a:t>
            </a:r>
            <a:r>
              <a:rPr dirty="0" sz="3850"/>
              <a:t>	</a:t>
            </a:r>
            <a:r>
              <a:rPr dirty="0" sz="3850" spc="-10"/>
              <a:t>(Overview</a:t>
            </a:r>
            <a:r>
              <a:rPr dirty="0" sz="3850"/>
              <a:t>	</a:t>
            </a:r>
            <a:r>
              <a:rPr dirty="0" sz="3850" spc="-25"/>
              <a:t>of</a:t>
            </a:r>
            <a:r>
              <a:rPr dirty="0" sz="3850"/>
              <a:t>	</a:t>
            </a:r>
            <a:r>
              <a:rPr dirty="0" sz="3850" spc="-25"/>
              <a:t>our</a:t>
            </a:r>
            <a:r>
              <a:rPr dirty="0" sz="3850"/>
              <a:t>	</a:t>
            </a:r>
            <a:r>
              <a:rPr dirty="0" sz="3850" spc="-25"/>
              <a:t>Web</a:t>
            </a:r>
            <a:r>
              <a:rPr dirty="0" sz="3850"/>
              <a:t>	</a:t>
            </a:r>
            <a:r>
              <a:rPr dirty="0" sz="3850" spc="-10"/>
              <a:t>Platform)</a:t>
            </a:r>
            <a:endParaRPr sz="3850"/>
          </a:p>
        </p:txBody>
      </p:sp>
      <p:grpSp>
        <p:nvGrpSpPr>
          <p:cNvPr id="3" name="object 3" descr=""/>
          <p:cNvGrpSpPr/>
          <p:nvPr/>
        </p:nvGrpSpPr>
        <p:grpSpPr>
          <a:xfrm>
            <a:off x="1099422" y="4194809"/>
            <a:ext cx="6129655" cy="1510665"/>
            <a:chOff x="1099422" y="4194809"/>
            <a:chExt cx="6129655" cy="1510665"/>
          </a:xfrm>
        </p:grpSpPr>
        <p:sp>
          <p:nvSpPr>
            <p:cNvPr id="4" name="object 4" descr=""/>
            <p:cNvSpPr/>
            <p:nvPr/>
          </p:nvSpPr>
          <p:spPr>
            <a:xfrm>
              <a:off x="1122282" y="4206239"/>
              <a:ext cx="6095365" cy="1487805"/>
            </a:xfrm>
            <a:custGeom>
              <a:avLst/>
              <a:gdLst/>
              <a:ahLst/>
              <a:cxnLst/>
              <a:rect l="l" t="t" r="r" b="b"/>
              <a:pathLst>
                <a:path w="6095365" h="1487804">
                  <a:moveTo>
                    <a:pt x="5985192" y="0"/>
                  </a:moveTo>
                  <a:lnTo>
                    <a:pt x="109734" y="0"/>
                  </a:lnTo>
                  <a:lnTo>
                    <a:pt x="67192" y="8679"/>
                  </a:lnTo>
                  <a:lnTo>
                    <a:pt x="32292" y="32291"/>
                  </a:lnTo>
                  <a:lnTo>
                    <a:pt x="8680" y="67192"/>
                  </a:lnTo>
                  <a:lnTo>
                    <a:pt x="0" y="109740"/>
                  </a:lnTo>
                  <a:lnTo>
                    <a:pt x="0" y="1377594"/>
                  </a:lnTo>
                  <a:lnTo>
                    <a:pt x="8680" y="1420135"/>
                  </a:lnTo>
                  <a:lnTo>
                    <a:pt x="32292" y="1455032"/>
                  </a:lnTo>
                  <a:lnTo>
                    <a:pt x="67192" y="1478642"/>
                  </a:lnTo>
                  <a:lnTo>
                    <a:pt x="109734" y="1487322"/>
                  </a:lnTo>
                  <a:lnTo>
                    <a:pt x="5985192" y="1487322"/>
                  </a:lnTo>
                  <a:lnTo>
                    <a:pt x="6027735" y="1478642"/>
                  </a:lnTo>
                  <a:lnTo>
                    <a:pt x="6062637" y="1455032"/>
                  </a:lnTo>
                  <a:lnTo>
                    <a:pt x="6086251" y="1420135"/>
                  </a:lnTo>
                  <a:lnTo>
                    <a:pt x="6094933" y="1377594"/>
                  </a:lnTo>
                  <a:lnTo>
                    <a:pt x="6094933" y="109740"/>
                  </a:lnTo>
                  <a:lnTo>
                    <a:pt x="6086251" y="67192"/>
                  </a:lnTo>
                  <a:lnTo>
                    <a:pt x="6062637" y="32291"/>
                  </a:lnTo>
                  <a:lnTo>
                    <a:pt x="6027735" y="8679"/>
                  </a:lnTo>
                  <a:lnTo>
                    <a:pt x="5985192" y="0"/>
                  </a:lnTo>
                  <a:close/>
                </a:path>
              </a:pathLst>
            </a:custGeom>
            <a:solidFill>
              <a:srgbClr val="FBFA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1122282" y="4206239"/>
              <a:ext cx="6095365" cy="1487805"/>
            </a:xfrm>
            <a:custGeom>
              <a:avLst/>
              <a:gdLst/>
              <a:ahLst/>
              <a:cxnLst/>
              <a:rect l="l" t="t" r="r" b="b"/>
              <a:pathLst>
                <a:path w="6095365" h="1487804">
                  <a:moveTo>
                    <a:pt x="0" y="109740"/>
                  </a:moveTo>
                  <a:lnTo>
                    <a:pt x="8680" y="67192"/>
                  </a:lnTo>
                  <a:lnTo>
                    <a:pt x="32292" y="32291"/>
                  </a:lnTo>
                  <a:lnTo>
                    <a:pt x="67192" y="8679"/>
                  </a:lnTo>
                  <a:lnTo>
                    <a:pt x="109734" y="0"/>
                  </a:lnTo>
                  <a:lnTo>
                    <a:pt x="5985192" y="0"/>
                  </a:lnTo>
                  <a:lnTo>
                    <a:pt x="6027735" y="8679"/>
                  </a:lnTo>
                  <a:lnTo>
                    <a:pt x="6062637" y="32291"/>
                  </a:lnTo>
                  <a:lnTo>
                    <a:pt x="6086251" y="67192"/>
                  </a:lnTo>
                  <a:lnTo>
                    <a:pt x="6094933" y="109740"/>
                  </a:lnTo>
                  <a:lnTo>
                    <a:pt x="6094933" y="1377594"/>
                  </a:lnTo>
                  <a:lnTo>
                    <a:pt x="6086251" y="1420135"/>
                  </a:lnTo>
                  <a:lnTo>
                    <a:pt x="6062637" y="1455032"/>
                  </a:lnTo>
                  <a:lnTo>
                    <a:pt x="6027735" y="1478642"/>
                  </a:lnTo>
                  <a:lnTo>
                    <a:pt x="5985192" y="1487322"/>
                  </a:lnTo>
                  <a:lnTo>
                    <a:pt x="109734" y="1487322"/>
                  </a:lnTo>
                  <a:lnTo>
                    <a:pt x="67192" y="1478642"/>
                  </a:lnTo>
                  <a:lnTo>
                    <a:pt x="32292" y="1455032"/>
                  </a:lnTo>
                  <a:lnTo>
                    <a:pt x="8680" y="1420135"/>
                  </a:lnTo>
                  <a:lnTo>
                    <a:pt x="0" y="1377594"/>
                  </a:lnTo>
                  <a:lnTo>
                    <a:pt x="0" y="109740"/>
                  </a:lnTo>
                  <a:close/>
                </a:path>
              </a:pathLst>
            </a:custGeom>
            <a:ln w="22860">
              <a:solidFill>
                <a:srgbClr val="D5D2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099422" y="4206239"/>
              <a:ext cx="91440" cy="1487805"/>
            </a:xfrm>
            <a:custGeom>
              <a:avLst/>
              <a:gdLst/>
              <a:ahLst/>
              <a:cxnLst/>
              <a:rect l="l" t="t" r="r" b="b"/>
              <a:pathLst>
                <a:path w="91440" h="1487804">
                  <a:moveTo>
                    <a:pt x="62066" y="0"/>
                  </a:moveTo>
                  <a:lnTo>
                    <a:pt x="29373" y="0"/>
                  </a:lnTo>
                  <a:lnTo>
                    <a:pt x="17985" y="2323"/>
                  </a:lnTo>
                  <a:lnTo>
                    <a:pt x="8643" y="8643"/>
                  </a:lnTo>
                  <a:lnTo>
                    <a:pt x="2323" y="17986"/>
                  </a:lnTo>
                  <a:lnTo>
                    <a:pt x="0" y="29375"/>
                  </a:lnTo>
                  <a:lnTo>
                    <a:pt x="0" y="1457959"/>
                  </a:lnTo>
                  <a:lnTo>
                    <a:pt x="2323" y="1469341"/>
                  </a:lnTo>
                  <a:lnTo>
                    <a:pt x="8643" y="1478680"/>
                  </a:lnTo>
                  <a:lnTo>
                    <a:pt x="17985" y="1484999"/>
                  </a:lnTo>
                  <a:lnTo>
                    <a:pt x="29373" y="1487322"/>
                  </a:lnTo>
                  <a:lnTo>
                    <a:pt x="62066" y="1487322"/>
                  </a:lnTo>
                  <a:lnTo>
                    <a:pt x="73454" y="1484999"/>
                  </a:lnTo>
                  <a:lnTo>
                    <a:pt x="82795" y="1478680"/>
                  </a:lnTo>
                  <a:lnTo>
                    <a:pt x="89116" y="1469341"/>
                  </a:lnTo>
                  <a:lnTo>
                    <a:pt x="91440" y="1457959"/>
                  </a:lnTo>
                  <a:lnTo>
                    <a:pt x="91440" y="29375"/>
                  </a:lnTo>
                  <a:lnTo>
                    <a:pt x="89116" y="17986"/>
                  </a:lnTo>
                  <a:lnTo>
                    <a:pt x="82795" y="8643"/>
                  </a:lnTo>
                  <a:lnTo>
                    <a:pt x="73454" y="2323"/>
                  </a:lnTo>
                  <a:lnTo>
                    <a:pt x="62066" y="0"/>
                  </a:lnTo>
                  <a:close/>
                </a:path>
              </a:pathLst>
            </a:custGeom>
            <a:solidFill>
              <a:srgbClr val="1B5F3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1396758" y="4422279"/>
            <a:ext cx="5443220" cy="1057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>
                <a:solidFill>
                  <a:srgbClr val="2C2820"/>
                </a:solidFill>
                <a:latin typeface="Arial"/>
                <a:cs typeface="Arial"/>
              </a:rPr>
              <a:t>Detailed</a:t>
            </a:r>
            <a:r>
              <a:rPr dirty="0" sz="1900" spc="-10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2C2820"/>
                </a:solidFill>
                <a:latin typeface="Arial"/>
                <a:cs typeface="Arial"/>
              </a:rPr>
              <a:t>Information</a:t>
            </a:r>
            <a:endParaRPr sz="1900">
              <a:latin typeface="Arial"/>
              <a:cs typeface="Arial"/>
            </a:endParaRPr>
          </a:p>
          <a:p>
            <a:pPr marL="12700" marR="5080">
              <a:lnSpc>
                <a:spcPct val="136100"/>
              </a:lnSpc>
              <a:spcBef>
                <a:spcPts val="940"/>
              </a:spcBef>
            </a:pPr>
            <a:r>
              <a:rPr dirty="0" sz="1500" spc="-10">
                <a:solidFill>
                  <a:srgbClr val="2C2820"/>
                </a:solidFill>
                <a:latin typeface="Arial"/>
                <a:cs typeface="Arial"/>
              </a:rPr>
              <a:t>Comprehensive</a:t>
            </a:r>
            <a:r>
              <a:rPr dirty="0" sz="1500" spc="-4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C2820"/>
                </a:solidFill>
                <a:latin typeface="Arial"/>
                <a:cs typeface="Arial"/>
              </a:rPr>
              <a:t>guides</a:t>
            </a:r>
            <a:r>
              <a:rPr dirty="0" sz="1500" spc="-4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C2820"/>
                </a:solidFill>
                <a:latin typeface="Arial"/>
                <a:cs typeface="Arial"/>
              </a:rPr>
              <a:t>on</a:t>
            </a:r>
            <a:r>
              <a:rPr dirty="0" sz="1500" spc="-4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C2820"/>
                </a:solidFill>
                <a:latin typeface="Arial"/>
                <a:cs typeface="Arial"/>
              </a:rPr>
              <a:t>historical</a:t>
            </a:r>
            <a:r>
              <a:rPr dirty="0" sz="1500" spc="-4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C2820"/>
                </a:solidFill>
                <a:latin typeface="Arial"/>
                <a:cs typeface="Arial"/>
              </a:rPr>
              <a:t>sites,</a:t>
            </a:r>
            <a:r>
              <a:rPr dirty="0" sz="1500" spc="-4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C2820"/>
                </a:solidFill>
                <a:latin typeface="Arial"/>
                <a:cs typeface="Arial"/>
              </a:rPr>
              <a:t>cultural</a:t>
            </a:r>
            <a:r>
              <a:rPr dirty="0" sz="1500" spc="-4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2C2820"/>
                </a:solidFill>
                <a:latin typeface="Arial"/>
                <a:cs typeface="Arial"/>
              </a:rPr>
              <a:t>practices,</a:t>
            </a:r>
            <a:r>
              <a:rPr dirty="0" sz="1500" spc="-4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2C2820"/>
                </a:solidFill>
                <a:latin typeface="Arial"/>
                <a:cs typeface="Arial"/>
              </a:rPr>
              <a:t>and </a:t>
            </a:r>
            <a:r>
              <a:rPr dirty="0" sz="1500">
                <a:solidFill>
                  <a:srgbClr val="2C2820"/>
                </a:solidFill>
                <a:latin typeface="Arial"/>
                <a:cs typeface="Arial"/>
              </a:rPr>
              <a:t>local</a:t>
            </a:r>
            <a:r>
              <a:rPr dirty="0" sz="1500" spc="-5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2C2820"/>
                </a:solidFill>
                <a:latin typeface="Arial"/>
                <a:cs typeface="Arial"/>
              </a:rPr>
              <a:t>traditions.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7390091" y="4194809"/>
            <a:ext cx="6129655" cy="1510665"/>
            <a:chOff x="7390091" y="4194809"/>
            <a:chExt cx="6129655" cy="1510665"/>
          </a:xfrm>
        </p:grpSpPr>
        <p:sp>
          <p:nvSpPr>
            <p:cNvPr id="9" name="object 9" descr=""/>
            <p:cNvSpPr/>
            <p:nvPr/>
          </p:nvSpPr>
          <p:spPr>
            <a:xfrm>
              <a:off x="7412951" y="4206239"/>
              <a:ext cx="6095365" cy="1487805"/>
            </a:xfrm>
            <a:custGeom>
              <a:avLst/>
              <a:gdLst/>
              <a:ahLst/>
              <a:cxnLst/>
              <a:rect l="l" t="t" r="r" b="b"/>
              <a:pathLst>
                <a:path w="6095365" h="1487804">
                  <a:moveTo>
                    <a:pt x="5985319" y="0"/>
                  </a:moveTo>
                  <a:lnTo>
                    <a:pt x="109734" y="0"/>
                  </a:lnTo>
                  <a:lnTo>
                    <a:pt x="67192" y="8679"/>
                  </a:lnTo>
                  <a:lnTo>
                    <a:pt x="32292" y="32291"/>
                  </a:lnTo>
                  <a:lnTo>
                    <a:pt x="8680" y="67192"/>
                  </a:lnTo>
                  <a:lnTo>
                    <a:pt x="0" y="109740"/>
                  </a:lnTo>
                  <a:lnTo>
                    <a:pt x="0" y="1377594"/>
                  </a:lnTo>
                  <a:lnTo>
                    <a:pt x="8680" y="1420135"/>
                  </a:lnTo>
                  <a:lnTo>
                    <a:pt x="32292" y="1455032"/>
                  </a:lnTo>
                  <a:lnTo>
                    <a:pt x="67192" y="1478642"/>
                  </a:lnTo>
                  <a:lnTo>
                    <a:pt x="109734" y="1487322"/>
                  </a:lnTo>
                  <a:lnTo>
                    <a:pt x="5985319" y="1487322"/>
                  </a:lnTo>
                  <a:lnTo>
                    <a:pt x="6027860" y="1478642"/>
                  </a:lnTo>
                  <a:lnTo>
                    <a:pt x="6062757" y="1455032"/>
                  </a:lnTo>
                  <a:lnTo>
                    <a:pt x="6086367" y="1420135"/>
                  </a:lnTo>
                  <a:lnTo>
                    <a:pt x="6095047" y="1377594"/>
                  </a:lnTo>
                  <a:lnTo>
                    <a:pt x="6095047" y="109740"/>
                  </a:lnTo>
                  <a:lnTo>
                    <a:pt x="6086367" y="67192"/>
                  </a:lnTo>
                  <a:lnTo>
                    <a:pt x="6062757" y="32291"/>
                  </a:lnTo>
                  <a:lnTo>
                    <a:pt x="6027860" y="8679"/>
                  </a:lnTo>
                  <a:lnTo>
                    <a:pt x="5985319" y="0"/>
                  </a:lnTo>
                  <a:close/>
                </a:path>
              </a:pathLst>
            </a:custGeom>
            <a:solidFill>
              <a:srgbClr val="FBFA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7412951" y="4206239"/>
              <a:ext cx="6095365" cy="1487805"/>
            </a:xfrm>
            <a:custGeom>
              <a:avLst/>
              <a:gdLst/>
              <a:ahLst/>
              <a:cxnLst/>
              <a:rect l="l" t="t" r="r" b="b"/>
              <a:pathLst>
                <a:path w="6095365" h="1487804">
                  <a:moveTo>
                    <a:pt x="0" y="109740"/>
                  </a:moveTo>
                  <a:lnTo>
                    <a:pt x="8680" y="67192"/>
                  </a:lnTo>
                  <a:lnTo>
                    <a:pt x="32292" y="32291"/>
                  </a:lnTo>
                  <a:lnTo>
                    <a:pt x="67192" y="8679"/>
                  </a:lnTo>
                  <a:lnTo>
                    <a:pt x="109734" y="0"/>
                  </a:lnTo>
                  <a:lnTo>
                    <a:pt x="5985319" y="0"/>
                  </a:lnTo>
                  <a:lnTo>
                    <a:pt x="6027860" y="8679"/>
                  </a:lnTo>
                  <a:lnTo>
                    <a:pt x="6062757" y="32291"/>
                  </a:lnTo>
                  <a:lnTo>
                    <a:pt x="6086367" y="67192"/>
                  </a:lnTo>
                  <a:lnTo>
                    <a:pt x="6095047" y="109740"/>
                  </a:lnTo>
                  <a:lnTo>
                    <a:pt x="6095047" y="1377594"/>
                  </a:lnTo>
                  <a:lnTo>
                    <a:pt x="6086367" y="1420135"/>
                  </a:lnTo>
                  <a:lnTo>
                    <a:pt x="6062757" y="1455032"/>
                  </a:lnTo>
                  <a:lnTo>
                    <a:pt x="6027860" y="1478642"/>
                  </a:lnTo>
                  <a:lnTo>
                    <a:pt x="5985319" y="1487322"/>
                  </a:lnTo>
                  <a:lnTo>
                    <a:pt x="109734" y="1487322"/>
                  </a:lnTo>
                  <a:lnTo>
                    <a:pt x="67192" y="1478642"/>
                  </a:lnTo>
                  <a:lnTo>
                    <a:pt x="32292" y="1455032"/>
                  </a:lnTo>
                  <a:lnTo>
                    <a:pt x="8680" y="1420135"/>
                  </a:lnTo>
                  <a:lnTo>
                    <a:pt x="0" y="1377594"/>
                  </a:lnTo>
                  <a:lnTo>
                    <a:pt x="0" y="109740"/>
                  </a:lnTo>
                  <a:close/>
                </a:path>
              </a:pathLst>
            </a:custGeom>
            <a:ln w="22860">
              <a:solidFill>
                <a:srgbClr val="D5D2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7390091" y="4206239"/>
              <a:ext cx="91440" cy="1487805"/>
            </a:xfrm>
            <a:custGeom>
              <a:avLst/>
              <a:gdLst/>
              <a:ahLst/>
              <a:cxnLst/>
              <a:rect l="l" t="t" r="r" b="b"/>
              <a:pathLst>
                <a:path w="91440" h="1487804">
                  <a:moveTo>
                    <a:pt x="62066" y="0"/>
                  </a:moveTo>
                  <a:lnTo>
                    <a:pt x="29373" y="0"/>
                  </a:lnTo>
                  <a:lnTo>
                    <a:pt x="17985" y="2323"/>
                  </a:lnTo>
                  <a:lnTo>
                    <a:pt x="8643" y="8643"/>
                  </a:lnTo>
                  <a:lnTo>
                    <a:pt x="2323" y="17986"/>
                  </a:lnTo>
                  <a:lnTo>
                    <a:pt x="0" y="29375"/>
                  </a:lnTo>
                  <a:lnTo>
                    <a:pt x="0" y="1457959"/>
                  </a:lnTo>
                  <a:lnTo>
                    <a:pt x="2323" y="1469341"/>
                  </a:lnTo>
                  <a:lnTo>
                    <a:pt x="8643" y="1478680"/>
                  </a:lnTo>
                  <a:lnTo>
                    <a:pt x="17985" y="1484999"/>
                  </a:lnTo>
                  <a:lnTo>
                    <a:pt x="29373" y="1487322"/>
                  </a:lnTo>
                  <a:lnTo>
                    <a:pt x="62066" y="1487322"/>
                  </a:lnTo>
                  <a:lnTo>
                    <a:pt x="73454" y="1484999"/>
                  </a:lnTo>
                  <a:lnTo>
                    <a:pt x="82795" y="1478680"/>
                  </a:lnTo>
                  <a:lnTo>
                    <a:pt x="89116" y="1469341"/>
                  </a:lnTo>
                  <a:lnTo>
                    <a:pt x="91440" y="1457959"/>
                  </a:lnTo>
                  <a:lnTo>
                    <a:pt x="91440" y="29375"/>
                  </a:lnTo>
                  <a:lnTo>
                    <a:pt x="89116" y="17986"/>
                  </a:lnTo>
                  <a:lnTo>
                    <a:pt x="82795" y="8643"/>
                  </a:lnTo>
                  <a:lnTo>
                    <a:pt x="73454" y="2323"/>
                  </a:lnTo>
                  <a:lnTo>
                    <a:pt x="62066" y="0"/>
                  </a:lnTo>
                  <a:close/>
                </a:path>
              </a:pathLst>
            </a:custGeom>
            <a:solidFill>
              <a:srgbClr val="1B5F3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7687424" y="4422279"/>
            <a:ext cx="5454015" cy="1057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>
                <a:solidFill>
                  <a:srgbClr val="2C2820"/>
                </a:solidFill>
                <a:latin typeface="Arial"/>
                <a:cs typeface="Arial"/>
              </a:rPr>
              <a:t>Interactive</a:t>
            </a:r>
            <a:r>
              <a:rPr dirty="0" sz="1900" spc="-1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2C2820"/>
                </a:solidFill>
                <a:latin typeface="Arial"/>
                <a:cs typeface="Arial"/>
              </a:rPr>
              <a:t>Exploration</a:t>
            </a:r>
            <a:endParaRPr sz="1900">
              <a:latin typeface="Arial"/>
              <a:cs typeface="Arial"/>
            </a:endParaRPr>
          </a:p>
          <a:p>
            <a:pPr marL="12700" marR="5080">
              <a:lnSpc>
                <a:spcPct val="136100"/>
              </a:lnSpc>
              <a:spcBef>
                <a:spcPts val="940"/>
              </a:spcBef>
            </a:pPr>
            <a:r>
              <a:rPr dirty="0" sz="1500">
                <a:solidFill>
                  <a:srgbClr val="2C2820"/>
                </a:solidFill>
                <a:latin typeface="Arial"/>
                <a:cs typeface="Arial"/>
              </a:rPr>
              <a:t>Virtual</a:t>
            </a:r>
            <a:r>
              <a:rPr dirty="0" sz="1500" spc="-5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C2820"/>
                </a:solidFill>
                <a:latin typeface="Arial"/>
                <a:cs typeface="Arial"/>
              </a:rPr>
              <a:t>tours,</a:t>
            </a:r>
            <a:r>
              <a:rPr dirty="0" sz="1500" spc="-5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500" spc="-20">
                <a:solidFill>
                  <a:srgbClr val="2C2820"/>
                </a:solidFill>
                <a:latin typeface="Arial"/>
                <a:cs typeface="Arial"/>
              </a:rPr>
              <a:t>360-</a:t>
            </a:r>
            <a:r>
              <a:rPr dirty="0" sz="1500">
                <a:solidFill>
                  <a:srgbClr val="2C2820"/>
                </a:solidFill>
                <a:latin typeface="Arial"/>
                <a:cs typeface="Arial"/>
              </a:rPr>
              <a:t>degree</a:t>
            </a:r>
            <a:r>
              <a:rPr dirty="0" sz="1500" spc="-4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C2820"/>
                </a:solidFill>
                <a:latin typeface="Arial"/>
                <a:cs typeface="Arial"/>
              </a:rPr>
              <a:t>views,</a:t>
            </a:r>
            <a:r>
              <a:rPr dirty="0" sz="1500" spc="-5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C2820"/>
                </a:solidFill>
                <a:latin typeface="Arial"/>
                <a:cs typeface="Arial"/>
              </a:rPr>
              <a:t>and</a:t>
            </a:r>
            <a:r>
              <a:rPr dirty="0" sz="1500" spc="-4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2C2820"/>
                </a:solidFill>
                <a:latin typeface="Arial"/>
                <a:cs typeface="Arial"/>
              </a:rPr>
              <a:t>multimedia</a:t>
            </a:r>
            <a:r>
              <a:rPr dirty="0" sz="1500" spc="-5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C2820"/>
                </a:solidFill>
                <a:latin typeface="Arial"/>
                <a:cs typeface="Arial"/>
              </a:rPr>
              <a:t>content</a:t>
            </a:r>
            <a:r>
              <a:rPr dirty="0" sz="1500" spc="-4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2C2820"/>
                </a:solidFill>
                <a:latin typeface="Arial"/>
                <a:cs typeface="Arial"/>
              </a:rPr>
              <a:t>bringing </a:t>
            </a:r>
            <a:r>
              <a:rPr dirty="0" sz="1500">
                <a:solidFill>
                  <a:srgbClr val="2C2820"/>
                </a:solidFill>
                <a:latin typeface="Arial"/>
                <a:cs typeface="Arial"/>
              </a:rPr>
              <a:t>India</a:t>
            </a:r>
            <a:r>
              <a:rPr dirty="0" sz="150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C2820"/>
                </a:solidFill>
                <a:latin typeface="Arial"/>
                <a:cs typeface="Arial"/>
              </a:rPr>
              <a:t>to</a:t>
            </a:r>
            <a:r>
              <a:rPr dirty="0" sz="150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2C2820"/>
                </a:solidFill>
                <a:latin typeface="Arial"/>
                <a:cs typeface="Arial"/>
              </a:rPr>
              <a:t>life.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1099422" y="5877877"/>
            <a:ext cx="6129655" cy="1510665"/>
            <a:chOff x="1099422" y="5877877"/>
            <a:chExt cx="6129655" cy="1510665"/>
          </a:xfrm>
        </p:grpSpPr>
        <p:sp>
          <p:nvSpPr>
            <p:cNvPr id="14" name="object 14" descr=""/>
            <p:cNvSpPr/>
            <p:nvPr/>
          </p:nvSpPr>
          <p:spPr>
            <a:xfrm>
              <a:off x="1122282" y="5889307"/>
              <a:ext cx="6095365" cy="1487805"/>
            </a:xfrm>
            <a:custGeom>
              <a:avLst/>
              <a:gdLst/>
              <a:ahLst/>
              <a:cxnLst/>
              <a:rect l="l" t="t" r="r" b="b"/>
              <a:pathLst>
                <a:path w="6095365" h="1487804">
                  <a:moveTo>
                    <a:pt x="5985192" y="0"/>
                  </a:moveTo>
                  <a:lnTo>
                    <a:pt x="109734" y="0"/>
                  </a:lnTo>
                  <a:lnTo>
                    <a:pt x="67192" y="8679"/>
                  </a:lnTo>
                  <a:lnTo>
                    <a:pt x="32292" y="32291"/>
                  </a:lnTo>
                  <a:lnTo>
                    <a:pt x="8680" y="67192"/>
                  </a:lnTo>
                  <a:lnTo>
                    <a:pt x="0" y="109740"/>
                  </a:lnTo>
                  <a:lnTo>
                    <a:pt x="0" y="1377594"/>
                  </a:lnTo>
                  <a:lnTo>
                    <a:pt x="8680" y="1420135"/>
                  </a:lnTo>
                  <a:lnTo>
                    <a:pt x="32292" y="1455032"/>
                  </a:lnTo>
                  <a:lnTo>
                    <a:pt x="67192" y="1478642"/>
                  </a:lnTo>
                  <a:lnTo>
                    <a:pt x="109734" y="1487322"/>
                  </a:lnTo>
                  <a:lnTo>
                    <a:pt x="5985192" y="1487322"/>
                  </a:lnTo>
                  <a:lnTo>
                    <a:pt x="6027735" y="1478642"/>
                  </a:lnTo>
                  <a:lnTo>
                    <a:pt x="6062637" y="1455032"/>
                  </a:lnTo>
                  <a:lnTo>
                    <a:pt x="6086251" y="1420135"/>
                  </a:lnTo>
                  <a:lnTo>
                    <a:pt x="6094933" y="1377594"/>
                  </a:lnTo>
                  <a:lnTo>
                    <a:pt x="6094933" y="109740"/>
                  </a:lnTo>
                  <a:lnTo>
                    <a:pt x="6086251" y="67192"/>
                  </a:lnTo>
                  <a:lnTo>
                    <a:pt x="6062637" y="32291"/>
                  </a:lnTo>
                  <a:lnTo>
                    <a:pt x="6027735" y="8679"/>
                  </a:lnTo>
                  <a:lnTo>
                    <a:pt x="5985192" y="0"/>
                  </a:lnTo>
                  <a:close/>
                </a:path>
              </a:pathLst>
            </a:custGeom>
            <a:solidFill>
              <a:srgbClr val="FBFA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122282" y="5889307"/>
              <a:ext cx="6095365" cy="1487805"/>
            </a:xfrm>
            <a:custGeom>
              <a:avLst/>
              <a:gdLst/>
              <a:ahLst/>
              <a:cxnLst/>
              <a:rect l="l" t="t" r="r" b="b"/>
              <a:pathLst>
                <a:path w="6095365" h="1487804">
                  <a:moveTo>
                    <a:pt x="0" y="109740"/>
                  </a:moveTo>
                  <a:lnTo>
                    <a:pt x="8680" y="67192"/>
                  </a:lnTo>
                  <a:lnTo>
                    <a:pt x="32292" y="32291"/>
                  </a:lnTo>
                  <a:lnTo>
                    <a:pt x="67192" y="8679"/>
                  </a:lnTo>
                  <a:lnTo>
                    <a:pt x="109734" y="0"/>
                  </a:lnTo>
                  <a:lnTo>
                    <a:pt x="5985192" y="0"/>
                  </a:lnTo>
                  <a:lnTo>
                    <a:pt x="6027735" y="8679"/>
                  </a:lnTo>
                  <a:lnTo>
                    <a:pt x="6062637" y="32291"/>
                  </a:lnTo>
                  <a:lnTo>
                    <a:pt x="6086251" y="67192"/>
                  </a:lnTo>
                  <a:lnTo>
                    <a:pt x="6094933" y="109740"/>
                  </a:lnTo>
                  <a:lnTo>
                    <a:pt x="6094933" y="1377594"/>
                  </a:lnTo>
                  <a:lnTo>
                    <a:pt x="6086251" y="1420135"/>
                  </a:lnTo>
                  <a:lnTo>
                    <a:pt x="6062637" y="1455032"/>
                  </a:lnTo>
                  <a:lnTo>
                    <a:pt x="6027735" y="1478642"/>
                  </a:lnTo>
                  <a:lnTo>
                    <a:pt x="5985192" y="1487322"/>
                  </a:lnTo>
                  <a:lnTo>
                    <a:pt x="109734" y="1487322"/>
                  </a:lnTo>
                  <a:lnTo>
                    <a:pt x="67192" y="1478642"/>
                  </a:lnTo>
                  <a:lnTo>
                    <a:pt x="32292" y="1455032"/>
                  </a:lnTo>
                  <a:lnTo>
                    <a:pt x="8680" y="1420135"/>
                  </a:lnTo>
                  <a:lnTo>
                    <a:pt x="0" y="1377594"/>
                  </a:lnTo>
                  <a:lnTo>
                    <a:pt x="0" y="109740"/>
                  </a:lnTo>
                  <a:close/>
                </a:path>
              </a:pathLst>
            </a:custGeom>
            <a:ln w="22860">
              <a:solidFill>
                <a:srgbClr val="D5D2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099422" y="5889307"/>
              <a:ext cx="91440" cy="1487805"/>
            </a:xfrm>
            <a:custGeom>
              <a:avLst/>
              <a:gdLst/>
              <a:ahLst/>
              <a:cxnLst/>
              <a:rect l="l" t="t" r="r" b="b"/>
              <a:pathLst>
                <a:path w="91440" h="1487804">
                  <a:moveTo>
                    <a:pt x="62066" y="0"/>
                  </a:moveTo>
                  <a:lnTo>
                    <a:pt x="29373" y="0"/>
                  </a:lnTo>
                  <a:lnTo>
                    <a:pt x="17985" y="2323"/>
                  </a:lnTo>
                  <a:lnTo>
                    <a:pt x="8643" y="8643"/>
                  </a:lnTo>
                  <a:lnTo>
                    <a:pt x="2323" y="17986"/>
                  </a:lnTo>
                  <a:lnTo>
                    <a:pt x="0" y="29375"/>
                  </a:lnTo>
                  <a:lnTo>
                    <a:pt x="0" y="1457959"/>
                  </a:lnTo>
                  <a:lnTo>
                    <a:pt x="2323" y="1469341"/>
                  </a:lnTo>
                  <a:lnTo>
                    <a:pt x="8643" y="1478680"/>
                  </a:lnTo>
                  <a:lnTo>
                    <a:pt x="17985" y="1484999"/>
                  </a:lnTo>
                  <a:lnTo>
                    <a:pt x="29373" y="1487322"/>
                  </a:lnTo>
                  <a:lnTo>
                    <a:pt x="62066" y="1487322"/>
                  </a:lnTo>
                  <a:lnTo>
                    <a:pt x="73454" y="1484999"/>
                  </a:lnTo>
                  <a:lnTo>
                    <a:pt x="82795" y="1478680"/>
                  </a:lnTo>
                  <a:lnTo>
                    <a:pt x="89116" y="1469341"/>
                  </a:lnTo>
                  <a:lnTo>
                    <a:pt x="91440" y="1457959"/>
                  </a:lnTo>
                  <a:lnTo>
                    <a:pt x="91440" y="29375"/>
                  </a:lnTo>
                  <a:lnTo>
                    <a:pt x="89116" y="17986"/>
                  </a:lnTo>
                  <a:lnTo>
                    <a:pt x="82795" y="8643"/>
                  </a:lnTo>
                  <a:lnTo>
                    <a:pt x="73454" y="2323"/>
                  </a:lnTo>
                  <a:lnTo>
                    <a:pt x="62066" y="0"/>
                  </a:lnTo>
                  <a:close/>
                </a:path>
              </a:pathLst>
            </a:custGeom>
            <a:solidFill>
              <a:srgbClr val="1B5F3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1396758" y="6105334"/>
            <a:ext cx="5483860" cy="1057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>
                <a:solidFill>
                  <a:srgbClr val="2C2820"/>
                </a:solidFill>
                <a:latin typeface="Arial"/>
                <a:cs typeface="Arial"/>
              </a:rPr>
              <a:t>Seamless</a:t>
            </a:r>
            <a:r>
              <a:rPr dirty="0" sz="1900" spc="-7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2C2820"/>
                </a:solidFill>
                <a:latin typeface="Arial"/>
                <a:cs typeface="Arial"/>
              </a:rPr>
              <a:t>Bookings</a:t>
            </a:r>
            <a:endParaRPr sz="1900">
              <a:latin typeface="Arial"/>
              <a:cs typeface="Arial"/>
            </a:endParaRPr>
          </a:p>
          <a:p>
            <a:pPr marL="12700" marR="5080">
              <a:lnSpc>
                <a:spcPct val="136100"/>
              </a:lnSpc>
              <a:spcBef>
                <a:spcPts val="940"/>
              </a:spcBef>
            </a:pPr>
            <a:r>
              <a:rPr dirty="0" sz="1500">
                <a:solidFill>
                  <a:srgbClr val="2C2820"/>
                </a:solidFill>
                <a:latin typeface="Arial"/>
                <a:cs typeface="Arial"/>
              </a:rPr>
              <a:t>Integrated</a:t>
            </a:r>
            <a:r>
              <a:rPr dirty="0" sz="1500" spc="-4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C2820"/>
                </a:solidFill>
                <a:latin typeface="Arial"/>
                <a:cs typeface="Arial"/>
              </a:rPr>
              <a:t>platform</a:t>
            </a:r>
            <a:r>
              <a:rPr dirty="0" sz="1500" spc="-4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C2820"/>
                </a:solidFill>
                <a:latin typeface="Arial"/>
                <a:cs typeface="Arial"/>
              </a:rPr>
              <a:t>for</a:t>
            </a:r>
            <a:r>
              <a:rPr dirty="0" sz="1500" spc="-4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500" spc="-20">
                <a:solidFill>
                  <a:srgbClr val="2C2820"/>
                </a:solidFill>
                <a:latin typeface="Arial"/>
                <a:cs typeface="Arial"/>
              </a:rPr>
              <a:t>hassle-</a:t>
            </a:r>
            <a:r>
              <a:rPr dirty="0" sz="1500">
                <a:solidFill>
                  <a:srgbClr val="2C2820"/>
                </a:solidFill>
                <a:latin typeface="Arial"/>
                <a:cs typeface="Arial"/>
              </a:rPr>
              <a:t>free</a:t>
            </a:r>
            <a:r>
              <a:rPr dirty="0" sz="1500" spc="-4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C2820"/>
                </a:solidFill>
                <a:latin typeface="Arial"/>
                <a:cs typeface="Arial"/>
              </a:rPr>
              <a:t>trip</a:t>
            </a:r>
            <a:r>
              <a:rPr dirty="0" sz="1500" spc="-4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C2820"/>
                </a:solidFill>
                <a:latin typeface="Arial"/>
                <a:cs typeface="Arial"/>
              </a:rPr>
              <a:t>planning,</a:t>
            </a:r>
            <a:r>
              <a:rPr dirty="0" sz="1500" spc="-4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2C2820"/>
                </a:solidFill>
                <a:latin typeface="Arial"/>
                <a:cs typeface="Arial"/>
              </a:rPr>
              <a:t>accommodation, </a:t>
            </a:r>
            <a:r>
              <a:rPr dirty="0" sz="1500">
                <a:solidFill>
                  <a:srgbClr val="2C2820"/>
                </a:solidFill>
                <a:latin typeface="Arial"/>
                <a:cs typeface="Arial"/>
              </a:rPr>
              <a:t>and</a:t>
            </a:r>
            <a:r>
              <a:rPr dirty="0" sz="1500" spc="-4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2C2820"/>
                </a:solidFill>
                <a:latin typeface="Arial"/>
                <a:cs typeface="Arial"/>
              </a:rPr>
              <a:t>transport.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7390091" y="5877877"/>
            <a:ext cx="6129655" cy="1510665"/>
            <a:chOff x="7390091" y="5877877"/>
            <a:chExt cx="6129655" cy="1510665"/>
          </a:xfrm>
        </p:grpSpPr>
        <p:sp>
          <p:nvSpPr>
            <p:cNvPr id="19" name="object 19" descr=""/>
            <p:cNvSpPr/>
            <p:nvPr/>
          </p:nvSpPr>
          <p:spPr>
            <a:xfrm>
              <a:off x="7412951" y="5889307"/>
              <a:ext cx="6095365" cy="1487805"/>
            </a:xfrm>
            <a:custGeom>
              <a:avLst/>
              <a:gdLst/>
              <a:ahLst/>
              <a:cxnLst/>
              <a:rect l="l" t="t" r="r" b="b"/>
              <a:pathLst>
                <a:path w="6095365" h="1487804">
                  <a:moveTo>
                    <a:pt x="5985319" y="0"/>
                  </a:moveTo>
                  <a:lnTo>
                    <a:pt x="109734" y="0"/>
                  </a:lnTo>
                  <a:lnTo>
                    <a:pt x="67192" y="8679"/>
                  </a:lnTo>
                  <a:lnTo>
                    <a:pt x="32292" y="32291"/>
                  </a:lnTo>
                  <a:lnTo>
                    <a:pt x="8680" y="67192"/>
                  </a:lnTo>
                  <a:lnTo>
                    <a:pt x="0" y="109740"/>
                  </a:lnTo>
                  <a:lnTo>
                    <a:pt x="0" y="1377594"/>
                  </a:lnTo>
                  <a:lnTo>
                    <a:pt x="8680" y="1420135"/>
                  </a:lnTo>
                  <a:lnTo>
                    <a:pt x="32292" y="1455032"/>
                  </a:lnTo>
                  <a:lnTo>
                    <a:pt x="67192" y="1478642"/>
                  </a:lnTo>
                  <a:lnTo>
                    <a:pt x="109734" y="1487322"/>
                  </a:lnTo>
                  <a:lnTo>
                    <a:pt x="5985319" y="1487322"/>
                  </a:lnTo>
                  <a:lnTo>
                    <a:pt x="6027860" y="1478642"/>
                  </a:lnTo>
                  <a:lnTo>
                    <a:pt x="6062757" y="1455032"/>
                  </a:lnTo>
                  <a:lnTo>
                    <a:pt x="6086367" y="1420135"/>
                  </a:lnTo>
                  <a:lnTo>
                    <a:pt x="6095047" y="1377594"/>
                  </a:lnTo>
                  <a:lnTo>
                    <a:pt x="6095047" y="109740"/>
                  </a:lnTo>
                  <a:lnTo>
                    <a:pt x="6086367" y="67192"/>
                  </a:lnTo>
                  <a:lnTo>
                    <a:pt x="6062757" y="32291"/>
                  </a:lnTo>
                  <a:lnTo>
                    <a:pt x="6027860" y="8679"/>
                  </a:lnTo>
                  <a:lnTo>
                    <a:pt x="5985319" y="0"/>
                  </a:lnTo>
                  <a:close/>
                </a:path>
              </a:pathLst>
            </a:custGeom>
            <a:solidFill>
              <a:srgbClr val="FBFAF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7412951" y="5889307"/>
              <a:ext cx="6095365" cy="1487805"/>
            </a:xfrm>
            <a:custGeom>
              <a:avLst/>
              <a:gdLst/>
              <a:ahLst/>
              <a:cxnLst/>
              <a:rect l="l" t="t" r="r" b="b"/>
              <a:pathLst>
                <a:path w="6095365" h="1487804">
                  <a:moveTo>
                    <a:pt x="0" y="109740"/>
                  </a:moveTo>
                  <a:lnTo>
                    <a:pt x="8680" y="67192"/>
                  </a:lnTo>
                  <a:lnTo>
                    <a:pt x="32292" y="32291"/>
                  </a:lnTo>
                  <a:lnTo>
                    <a:pt x="67192" y="8679"/>
                  </a:lnTo>
                  <a:lnTo>
                    <a:pt x="109734" y="0"/>
                  </a:lnTo>
                  <a:lnTo>
                    <a:pt x="5985319" y="0"/>
                  </a:lnTo>
                  <a:lnTo>
                    <a:pt x="6027860" y="8679"/>
                  </a:lnTo>
                  <a:lnTo>
                    <a:pt x="6062757" y="32291"/>
                  </a:lnTo>
                  <a:lnTo>
                    <a:pt x="6086367" y="67192"/>
                  </a:lnTo>
                  <a:lnTo>
                    <a:pt x="6095047" y="109740"/>
                  </a:lnTo>
                  <a:lnTo>
                    <a:pt x="6095047" y="1377594"/>
                  </a:lnTo>
                  <a:lnTo>
                    <a:pt x="6086367" y="1420135"/>
                  </a:lnTo>
                  <a:lnTo>
                    <a:pt x="6062757" y="1455032"/>
                  </a:lnTo>
                  <a:lnTo>
                    <a:pt x="6027860" y="1478642"/>
                  </a:lnTo>
                  <a:lnTo>
                    <a:pt x="5985319" y="1487322"/>
                  </a:lnTo>
                  <a:lnTo>
                    <a:pt x="109734" y="1487322"/>
                  </a:lnTo>
                  <a:lnTo>
                    <a:pt x="67192" y="1478642"/>
                  </a:lnTo>
                  <a:lnTo>
                    <a:pt x="32292" y="1455032"/>
                  </a:lnTo>
                  <a:lnTo>
                    <a:pt x="8680" y="1420135"/>
                  </a:lnTo>
                  <a:lnTo>
                    <a:pt x="0" y="1377594"/>
                  </a:lnTo>
                  <a:lnTo>
                    <a:pt x="0" y="109740"/>
                  </a:lnTo>
                  <a:close/>
                </a:path>
              </a:pathLst>
            </a:custGeom>
            <a:ln w="22860">
              <a:solidFill>
                <a:srgbClr val="D5D2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7390091" y="5889307"/>
              <a:ext cx="91440" cy="1487805"/>
            </a:xfrm>
            <a:custGeom>
              <a:avLst/>
              <a:gdLst/>
              <a:ahLst/>
              <a:cxnLst/>
              <a:rect l="l" t="t" r="r" b="b"/>
              <a:pathLst>
                <a:path w="91440" h="1487804">
                  <a:moveTo>
                    <a:pt x="62066" y="0"/>
                  </a:moveTo>
                  <a:lnTo>
                    <a:pt x="29373" y="0"/>
                  </a:lnTo>
                  <a:lnTo>
                    <a:pt x="17985" y="2323"/>
                  </a:lnTo>
                  <a:lnTo>
                    <a:pt x="8643" y="8643"/>
                  </a:lnTo>
                  <a:lnTo>
                    <a:pt x="2323" y="17986"/>
                  </a:lnTo>
                  <a:lnTo>
                    <a:pt x="0" y="29375"/>
                  </a:lnTo>
                  <a:lnTo>
                    <a:pt x="0" y="1457959"/>
                  </a:lnTo>
                  <a:lnTo>
                    <a:pt x="2323" y="1469341"/>
                  </a:lnTo>
                  <a:lnTo>
                    <a:pt x="8643" y="1478680"/>
                  </a:lnTo>
                  <a:lnTo>
                    <a:pt x="17985" y="1484999"/>
                  </a:lnTo>
                  <a:lnTo>
                    <a:pt x="29373" y="1487322"/>
                  </a:lnTo>
                  <a:lnTo>
                    <a:pt x="62066" y="1487322"/>
                  </a:lnTo>
                  <a:lnTo>
                    <a:pt x="73454" y="1484999"/>
                  </a:lnTo>
                  <a:lnTo>
                    <a:pt x="82795" y="1478680"/>
                  </a:lnTo>
                  <a:lnTo>
                    <a:pt x="89116" y="1469341"/>
                  </a:lnTo>
                  <a:lnTo>
                    <a:pt x="91440" y="1457959"/>
                  </a:lnTo>
                  <a:lnTo>
                    <a:pt x="91440" y="29375"/>
                  </a:lnTo>
                  <a:lnTo>
                    <a:pt x="89116" y="17986"/>
                  </a:lnTo>
                  <a:lnTo>
                    <a:pt x="82795" y="8643"/>
                  </a:lnTo>
                  <a:lnTo>
                    <a:pt x="73454" y="2323"/>
                  </a:lnTo>
                  <a:lnTo>
                    <a:pt x="62066" y="0"/>
                  </a:lnTo>
                  <a:close/>
                </a:path>
              </a:pathLst>
            </a:custGeom>
            <a:solidFill>
              <a:srgbClr val="1B5F3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/>
          <p:nvPr/>
        </p:nvSpPr>
        <p:spPr>
          <a:xfrm>
            <a:off x="7687424" y="6105334"/>
            <a:ext cx="5328285" cy="10572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">
                <a:solidFill>
                  <a:srgbClr val="2C2820"/>
                </a:solidFill>
                <a:latin typeface="Arial"/>
                <a:cs typeface="Arial"/>
              </a:rPr>
              <a:t>Curated</a:t>
            </a:r>
            <a:r>
              <a:rPr dirty="0" sz="1900" spc="-9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2C2820"/>
                </a:solidFill>
                <a:latin typeface="Arial"/>
                <a:cs typeface="Arial"/>
              </a:rPr>
              <a:t>Experiences</a:t>
            </a:r>
            <a:endParaRPr sz="1900">
              <a:latin typeface="Arial"/>
              <a:cs typeface="Arial"/>
            </a:endParaRPr>
          </a:p>
          <a:p>
            <a:pPr marL="12700" marR="5080">
              <a:lnSpc>
                <a:spcPct val="136100"/>
              </a:lnSpc>
              <a:spcBef>
                <a:spcPts val="940"/>
              </a:spcBef>
            </a:pPr>
            <a:r>
              <a:rPr dirty="0" sz="1500">
                <a:solidFill>
                  <a:srgbClr val="2C2820"/>
                </a:solidFill>
                <a:latin typeface="Arial"/>
                <a:cs typeface="Arial"/>
              </a:rPr>
              <a:t>Unique</a:t>
            </a:r>
            <a:r>
              <a:rPr dirty="0" sz="1500" spc="-6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C2820"/>
                </a:solidFill>
                <a:latin typeface="Arial"/>
                <a:cs typeface="Arial"/>
              </a:rPr>
              <a:t>itineraries</a:t>
            </a:r>
            <a:r>
              <a:rPr dirty="0" sz="1500" spc="-6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C2820"/>
                </a:solidFill>
                <a:latin typeface="Arial"/>
                <a:cs typeface="Arial"/>
              </a:rPr>
              <a:t>focusing</a:t>
            </a:r>
            <a:r>
              <a:rPr dirty="0" sz="1500" spc="-6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C2820"/>
                </a:solidFill>
                <a:latin typeface="Arial"/>
                <a:cs typeface="Arial"/>
              </a:rPr>
              <a:t>on</a:t>
            </a:r>
            <a:r>
              <a:rPr dirty="0" sz="1500" spc="-6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C2820"/>
                </a:solidFill>
                <a:latin typeface="Arial"/>
                <a:cs typeface="Arial"/>
              </a:rPr>
              <a:t>authentic</a:t>
            </a:r>
            <a:r>
              <a:rPr dirty="0" sz="1500" spc="-6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C2820"/>
                </a:solidFill>
                <a:latin typeface="Arial"/>
                <a:cs typeface="Arial"/>
              </a:rPr>
              <a:t>cultural</a:t>
            </a:r>
            <a:r>
              <a:rPr dirty="0" sz="1500" spc="-6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2C2820"/>
                </a:solidFill>
                <a:latin typeface="Arial"/>
                <a:cs typeface="Arial"/>
              </a:rPr>
              <a:t>immersion</a:t>
            </a:r>
            <a:r>
              <a:rPr dirty="0" sz="1500" spc="-6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2C2820"/>
                </a:solidFill>
                <a:latin typeface="Arial"/>
                <a:cs typeface="Arial"/>
              </a:rPr>
              <a:t>and </a:t>
            </a:r>
            <a:r>
              <a:rPr dirty="0" sz="1500">
                <a:solidFill>
                  <a:srgbClr val="2C2820"/>
                </a:solidFill>
                <a:latin typeface="Arial"/>
                <a:cs typeface="Arial"/>
              </a:rPr>
              <a:t>local</a:t>
            </a:r>
            <a:r>
              <a:rPr dirty="0" sz="1500" spc="-5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2C2820"/>
                </a:solidFill>
                <a:latin typeface="Arial"/>
                <a:cs typeface="Arial"/>
              </a:rPr>
              <a:t>engagement.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90793" y="520178"/>
            <a:ext cx="7030720" cy="924560"/>
          </a:xfrm>
          <a:prstGeom prst="rect"/>
        </p:spPr>
        <p:txBody>
          <a:bodyPr wrap="square" lIns="0" tIns="10160" rIns="0" bIns="0" rtlCol="0" vert="horz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80"/>
              </a:spcBef>
            </a:pPr>
            <a:r>
              <a:rPr dirty="0" sz="2900"/>
              <a:t>Unveiling</a:t>
            </a:r>
            <a:r>
              <a:rPr dirty="0" sz="2900" spc="-100"/>
              <a:t> </a:t>
            </a:r>
            <a:r>
              <a:rPr dirty="0" sz="2900"/>
              <a:t>India's</a:t>
            </a:r>
            <a:r>
              <a:rPr dirty="0" sz="2900" spc="-95"/>
              <a:t> </a:t>
            </a:r>
            <a:r>
              <a:rPr dirty="0" sz="2900"/>
              <a:t>Treasures:</a:t>
            </a:r>
            <a:r>
              <a:rPr dirty="0" sz="2900" spc="-100"/>
              <a:t> </a:t>
            </a:r>
            <a:r>
              <a:rPr dirty="0" sz="2900"/>
              <a:t>Detailed</a:t>
            </a:r>
            <a:r>
              <a:rPr dirty="0" sz="2900" spc="-95"/>
              <a:t> </a:t>
            </a:r>
            <a:r>
              <a:rPr dirty="0" sz="2900" spc="-10"/>
              <a:t>Place Information</a:t>
            </a:r>
            <a:endParaRPr sz="2900"/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03493" y="1670215"/>
            <a:ext cx="369332" cy="369328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5990793" y="2215222"/>
            <a:ext cx="7773670" cy="5734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>
                <a:solidFill>
                  <a:srgbClr val="2C2820"/>
                </a:solidFill>
                <a:latin typeface="Arial"/>
                <a:cs typeface="Arial"/>
              </a:rPr>
              <a:t>Historical</a:t>
            </a:r>
            <a:r>
              <a:rPr dirty="0" sz="1450" spc="-10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2C2820"/>
                </a:solidFill>
                <a:latin typeface="Arial"/>
                <a:cs typeface="Arial"/>
              </a:rPr>
              <a:t>Monuments</a:t>
            </a: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dirty="0" sz="1150">
                <a:solidFill>
                  <a:srgbClr val="2C2820"/>
                </a:solidFill>
                <a:latin typeface="Arial"/>
                <a:cs typeface="Arial"/>
              </a:rPr>
              <a:t>Explore</a:t>
            </a:r>
            <a:r>
              <a:rPr dirty="0" sz="1150" spc="-3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2C2820"/>
                </a:solidFill>
                <a:latin typeface="Arial"/>
                <a:cs typeface="Arial"/>
              </a:rPr>
              <a:t>iconic</a:t>
            </a:r>
            <a:r>
              <a:rPr dirty="0" sz="115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2C2820"/>
                </a:solidFill>
                <a:latin typeface="Arial"/>
                <a:cs typeface="Arial"/>
              </a:rPr>
              <a:t>structures</a:t>
            </a:r>
            <a:r>
              <a:rPr dirty="0" sz="115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2C2820"/>
                </a:solidFill>
                <a:latin typeface="Arial"/>
                <a:cs typeface="Arial"/>
              </a:rPr>
              <a:t>like</a:t>
            </a:r>
            <a:r>
              <a:rPr dirty="0" sz="115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2C2820"/>
                </a:solidFill>
                <a:latin typeface="Arial"/>
                <a:cs typeface="Arial"/>
              </a:rPr>
              <a:t>the</a:t>
            </a:r>
            <a:r>
              <a:rPr dirty="0" sz="115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2C2820"/>
                </a:solidFill>
                <a:latin typeface="Arial"/>
                <a:cs typeface="Arial"/>
              </a:rPr>
              <a:t>Taj</a:t>
            </a:r>
            <a:r>
              <a:rPr dirty="0" sz="115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2C2820"/>
                </a:solidFill>
                <a:latin typeface="Arial"/>
                <a:cs typeface="Arial"/>
              </a:rPr>
              <a:t>Mahal,</a:t>
            </a:r>
            <a:r>
              <a:rPr dirty="0" sz="115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2C2820"/>
                </a:solidFill>
                <a:latin typeface="Arial"/>
                <a:cs typeface="Arial"/>
              </a:rPr>
              <a:t>Red</a:t>
            </a:r>
            <a:r>
              <a:rPr dirty="0" sz="1150" spc="-3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2C2820"/>
                </a:solidFill>
                <a:latin typeface="Arial"/>
                <a:cs typeface="Arial"/>
              </a:rPr>
              <a:t>Fort,</a:t>
            </a:r>
            <a:r>
              <a:rPr dirty="0" sz="115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2C2820"/>
                </a:solidFill>
                <a:latin typeface="Arial"/>
                <a:cs typeface="Arial"/>
              </a:rPr>
              <a:t>and</a:t>
            </a:r>
            <a:r>
              <a:rPr dirty="0" sz="115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2C2820"/>
                </a:solidFill>
                <a:latin typeface="Arial"/>
                <a:cs typeface="Arial"/>
              </a:rPr>
              <a:t>Hampi,</a:t>
            </a:r>
            <a:r>
              <a:rPr dirty="0" sz="115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2C2820"/>
                </a:solidFill>
                <a:latin typeface="Arial"/>
                <a:cs typeface="Arial"/>
              </a:rPr>
              <a:t>with</a:t>
            </a:r>
            <a:r>
              <a:rPr dirty="0" sz="115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2C2820"/>
                </a:solidFill>
                <a:latin typeface="Arial"/>
                <a:cs typeface="Arial"/>
              </a:rPr>
              <a:t>rich</a:t>
            </a:r>
            <a:r>
              <a:rPr dirty="0" sz="115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2C2820"/>
                </a:solidFill>
                <a:latin typeface="Arial"/>
                <a:cs typeface="Arial"/>
              </a:rPr>
              <a:t>historical</a:t>
            </a:r>
            <a:r>
              <a:rPr dirty="0" sz="115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2C2820"/>
                </a:solidFill>
                <a:latin typeface="Arial"/>
                <a:cs typeface="Arial"/>
              </a:rPr>
              <a:t>narratives</a:t>
            </a:r>
            <a:r>
              <a:rPr dirty="0" sz="115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2C2820"/>
                </a:solidFill>
                <a:latin typeface="Arial"/>
                <a:cs typeface="Arial"/>
              </a:rPr>
              <a:t>and</a:t>
            </a:r>
            <a:r>
              <a:rPr dirty="0" sz="1150" spc="-3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2C2820"/>
                </a:solidFill>
                <a:latin typeface="Arial"/>
                <a:cs typeface="Arial"/>
              </a:rPr>
              <a:t>architectural</a:t>
            </a:r>
            <a:r>
              <a:rPr dirty="0" sz="115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50" spc="-10">
                <a:solidFill>
                  <a:srgbClr val="2C2820"/>
                </a:solidFill>
                <a:latin typeface="Arial"/>
                <a:cs typeface="Arial"/>
              </a:rPr>
              <a:t>details.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03493" y="3311601"/>
            <a:ext cx="369332" cy="369328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5990793" y="3856621"/>
            <a:ext cx="7650480" cy="5734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>
                <a:solidFill>
                  <a:srgbClr val="2C2820"/>
                </a:solidFill>
                <a:latin typeface="Arial"/>
                <a:cs typeface="Arial"/>
              </a:rPr>
              <a:t>Spiritual</a:t>
            </a:r>
            <a:r>
              <a:rPr dirty="0" sz="1450" spc="-7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2C2820"/>
                </a:solidFill>
                <a:latin typeface="Arial"/>
                <a:cs typeface="Arial"/>
              </a:rPr>
              <a:t>Sanctuaries</a:t>
            </a: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dirty="0" sz="1150">
                <a:solidFill>
                  <a:srgbClr val="2C2820"/>
                </a:solidFill>
                <a:latin typeface="Arial"/>
                <a:cs typeface="Arial"/>
              </a:rPr>
              <a:t>Discover</a:t>
            </a:r>
            <a:r>
              <a:rPr dirty="0" sz="1150" spc="-4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2C2820"/>
                </a:solidFill>
                <a:latin typeface="Arial"/>
                <a:cs typeface="Arial"/>
              </a:rPr>
              <a:t>ancient</a:t>
            </a:r>
            <a:r>
              <a:rPr dirty="0" sz="1150" spc="-3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2C2820"/>
                </a:solidFill>
                <a:latin typeface="Arial"/>
                <a:cs typeface="Arial"/>
              </a:rPr>
              <a:t>temples,</a:t>
            </a:r>
            <a:r>
              <a:rPr dirty="0" sz="1150" spc="-3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2C2820"/>
                </a:solidFill>
                <a:latin typeface="Arial"/>
                <a:cs typeface="Arial"/>
              </a:rPr>
              <a:t>serene</a:t>
            </a:r>
            <a:r>
              <a:rPr dirty="0" sz="1150" spc="-3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50" spc="-10">
                <a:solidFill>
                  <a:srgbClr val="2C2820"/>
                </a:solidFill>
                <a:latin typeface="Arial"/>
                <a:cs typeface="Arial"/>
              </a:rPr>
              <a:t>monasteries,</a:t>
            </a:r>
            <a:r>
              <a:rPr dirty="0" sz="1150" spc="-4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2C2820"/>
                </a:solidFill>
                <a:latin typeface="Arial"/>
                <a:cs typeface="Arial"/>
              </a:rPr>
              <a:t>and</a:t>
            </a:r>
            <a:r>
              <a:rPr dirty="0" sz="1150" spc="-3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2C2820"/>
                </a:solidFill>
                <a:latin typeface="Arial"/>
                <a:cs typeface="Arial"/>
              </a:rPr>
              <a:t>revered</a:t>
            </a:r>
            <a:r>
              <a:rPr dirty="0" sz="1150" spc="-3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2C2820"/>
                </a:solidFill>
                <a:latin typeface="Arial"/>
                <a:cs typeface="Arial"/>
              </a:rPr>
              <a:t>pilgrimage</a:t>
            </a:r>
            <a:r>
              <a:rPr dirty="0" sz="1150" spc="-3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2C2820"/>
                </a:solidFill>
                <a:latin typeface="Arial"/>
                <a:cs typeface="Arial"/>
              </a:rPr>
              <a:t>sites,</a:t>
            </a:r>
            <a:r>
              <a:rPr dirty="0" sz="1150" spc="-3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2C2820"/>
                </a:solidFill>
                <a:latin typeface="Arial"/>
                <a:cs typeface="Arial"/>
              </a:rPr>
              <a:t>understanding</a:t>
            </a:r>
            <a:r>
              <a:rPr dirty="0" sz="1150" spc="-4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2C2820"/>
                </a:solidFill>
                <a:latin typeface="Arial"/>
                <a:cs typeface="Arial"/>
              </a:rPr>
              <a:t>their</a:t>
            </a:r>
            <a:r>
              <a:rPr dirty="0" sz="1150" spc="-3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2C2820"/>
                </a:solidFill>
                <a:latin typeface="Arial"/>
                <a:cs typeface="Arial"/>
              </a:rPr>
              <a:t>spiritual</a:t>
            </a:r>
            <a:r>
              <a:rPr dirty="0" sz="1150" spc="-3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50" spc="-10">
                <a:solidFill>
                  <a:srgbClr val="2C2820"/>
                </a:solidFill>
                <a:latin typeface="Arial"/>
                <a:cs typeface="Arial"/>
              </a:rPr>
              <a:t>significance.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03493" y="4953000"/>
            <a:ext cx="369332" cy="369328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5990793" y="5498020"/>
            <a:ext cx="7716520" cy="5734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>
                <a:solidFill>
                  <a:srgbClr val="2C2820"/>
                </a:solidFill>
                <a:latin typeface="Arial"/>
                <a:cs typeface="Arial"/>
              </a:rPr>
              <a:t>Natural</a:t>
            </a:r>
            <a:r>
              <a:rPr dirty="0" sz="1450" spc="-7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2C2820"/>
                </a:solidFill>
                <a:latin typeface="Arial"/>
                <a:cs typeface="Arial"/>
              </a:rPr>
              <a:t>Wonders</a:t>
            </a: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dirty="0" sz="1150">
                <a:solidFill>
                  <a:srgbClr val="2C2820"/>
                </a:solidFill>
                <a:latin typeface="Arial"/>
                <a:cs typeface="Arial"/>
              </a:rPr>
              <a:t>Journey</a:t>
            </a:r>
            <a:r>
              <a:rPr dirty="0" sz="115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2C2820"/>
                </a:solidFill>
                <a:latin typeface="Arial"/>
                <a:cs typeface="Arial"/>
              </a:rPr>
              <a:t>through</a:t>
            </a:r>
            <a:r>
              <a:rPr dirty="0" sz="115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2C2820"/>
                </a:solidFill>
                <a:latin typeface="Arial"/>
                <a:cs typeface="Arial"/>
              </a:rPr>
              <a:t>diverse</a:t>
            </a:r>
            <a:r>
              <a:rPr dirty="0" sz="115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2C2820"/>
                </a:solidFill>
                <a:latin typeface="Arial"/>
                <a:cs typeface="Arial"/>
              </a:rPr>
              <a:t>landscapes,</a:t>
            </a:r>
            <a:r>
              <a:rPr dirty="0" sz="115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2C2820"/>
                </a:solidFill>
                <a:latin typeface="Arial"/>
                <a:cs typeface="Arial"/>
              </a:rPr>
              <a:t>from</a:t>
            </a:r>
            <a:r>
              <a:rPr dirty="0" sz="115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2C2820"/>
                </a:solidFill>
                <a:latin typeface="Arial"/>
                <a:cs typeface="Arial"/>
              </a:rPr>
              <a:t>the</a:t>
            </a:r>
            <a:r>
              <a:rPr dirty="0" sz="115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2C2820"/>
                </a:solidFill>
                <a:latin typeface="Arial"/>
                <a:cs typeface="Arial"/>
              </a:rPr>
              <a:t>Himalayan</a:t>
            </a:r>
            <a:r>
              <a:rPr dirty="0" sz="115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2C2820"/>
                </a:solidFill>
                <a:latin typeface="Arial"/>
                <a:cs typeface="Arial"/>
              </a:rPr>
              <a:t>peaks</a:t>
            </a:r>
            <a:r>
              <a:rPr dirty="0" sz="115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2C2820"/>
                </a:solidFill>
                <a:latin typeface="Arial"/>
                <a:cs typeface="Arial"/>
              </a:rPr>
              <a:t>to</a:t>
            </a:r>
            <a:r>
              <a:rPr dirty="0" sz="115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2C2820"/>
                </a:solidFill>
                <a:latin typeface="Arial"/>
                <a:cs typeface="Arial"/>
              </a:rPr>
              <a:t>the</a:t>
            </a:r>
            <a:r>
              <a:rPr dirty="0" sz="115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2C2820"/>
                </a:solidFill>
                <a:latin typeface="Arial"/>
                <a:cs typeface="Arial"/>
              </a:rPr>
              <a:t>Kerala</a:t>
            </a:r>
            <a:r>
              <a:rPr dirty="0" sz="115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50" spc="-10">
                <a:solidFill>
                  <a:srgbClr val="2C2820"/>
                </a:solidFill>
                <a:latin typeface="Arial"/>
                <a:cs typeface="Arial"/>
              </a:rPr>
              <a:t>backwaters,</a:t>
            </a:r>
            <a:r>
              <a:rPr dirty="0" sz="115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2C2820"/>
                </a:solidFill>
                <a:latin typeface="Arial"/>
                <a:cs typeface="Arial"/>
              </a:rPr>
              <a:t>and</a:t>
            </a:r>
            <a:r>
              <a:rPr dirty="0" sz="115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2C2820"/>
                </a:solidFill>
                <a:latin typeface="Arial"/>
                <a:cs typeface="Arial"/>
              </a:rPr>
              <a:t>vibrant</a:t>
            </a:r>
            <a:r>
              <a:rPr dirty="0" sz="115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2C2820"/>
                </a:solidFill>
                <a:latin typeface="Arial"/>
                <a:cs typeface="Arial"/>
              </a:rPr>
              <a:t>wildlife</a:t>
            </a:r>
            <a:r>
              <a:rPr dirty="0" sz="115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50" spc="-10">
                <a:solidFill>
                  <a:srgbClr val="2C2820"/>
                </a:solidFill>
                <a:latin typeface="Arial"/>
                <a:cs typeface="Arial"/>
              </a:rPr>
              <a:t>reserves.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003493" y="6594399"/>
            <a:ext cx="369332" cy="369328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5990793" y="7139419"/>
            <a:ext cx="7394575" cy="5734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50">
                <a:solidFill>
                  <a:srgbClr val="2C2820"/>
                </a:solidFill>
                <a:latin typeface="Arial"/>
                <a:cs typeface="Arial"/>
              </a:rPr>
              <a:t>Vibrant</a:t>
            </a:r>
            <a:r>
              <a:rPr dirty="0" sz="1450" spc="-6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50" spc="-10">
                <a:solidFill>
                  <a:srgbClr val="2C2820"/>
                </a:solidFill>
                <a:latin typeface="Arial"/>
                <a:cs typeface="Arial"/>
              </a:rPr>
              <a:t>Cities</a:t>
            </a: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dirty="0" sz="1150">
                <a:solidFill>
                  <a:srgbClr val="2C2820"/>
                </a:solidFill>
                <a:latin typeface="Arial"/>
                <a:cs typeface="Arial"/>
              </a:rPr>
              <a:t>Navigate</a:t>
            </a:r>
            <a:r>
              <a:rPr dirty="0" sz="1150" spc="-3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2C2820"/>
                </a:solidFill>
                <a:latin typeface="Arial"/>
                <a:cs typeface="Arial"/>
              </a:rPr>
              <a:t>bustling</a:t>
            </a:r>
            <a:r>
              <a:rPr dirty="0" sz="1150" spc="-3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2C2820"/>
                </a:solidFill>
                <a:latin typeface="Arial"/>
                <a:cs typeface="Arial"/>
              </a:rPr>
              <a:t>metropolitan</a:t>
            </a:r>
            <a:r>
              <a:rPr dirty="0" sz="1150" spc="-3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2C2820"/>
                </a:solidFill>
                <a:latin typeface="Arial"/>
                <a:cs typeface="Arial"/>
              </a:rPr>
              <a:t>areas</a:t>
            </a:r>
            <a:r>
              <a:rPr dirty="0" sz="1150" spc="-3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2C2820"/>
                </a:solidFill>
                <a:latin typeface="Arial"/>
                <a:cs typeface="Arial"/>
              </a:rPr>
              <a:t>and</a:t>
            </a:r>
            <a:r>
              <a:rPr dirty="0" sz="1150" spc="-3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2C2820"/>
                </a:solidFill>
                <a:latin typeface="Arial"/>
                <a:cs typeface="Arial"/>
              </a:rPr>
              <a:t>charming</a:t>
            </a:r>
            <a:r>
              <a:rPr dirty="0" sz="115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2C2820"/>
                </a:solidFill>
                <a:latin typeface="Arial"/>
                <a:cs typeface="Arial"/>
              </a:rPr>
              <a:t>towns,</a:t>
            </a:r>
            <a:r>
              <a:rPr dirty="0" sz="1150" spc="-3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2C2820"/>
                </a:solidFill>
                <a:latin typeface="Arial"/>
                <a:cs typeface="Arial"/>
              </a:rPr>
              <a:t>each</a:t>
            </a:r>
            <a:r>
              <a:rPr dirty="0" sz="1150" spc="-3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2C2820"/>
                </a:solidFill>
                <a:latin typeface="Arial"/>
                <a:cs typeface="Arial"/>
              </a:rPr>
              <a:t>offering</a:t>
            </a:r>
            <a:r>
              <a:rPr dirty="0" sz="1150" spc="-3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2C2820"/>
                </a:solidFill>
                <a:latin typeface="Arial"/>
                <a:cs typeface="Arial"/>
              </a:rPr>
              <a:t>a</a:t>
            </a:r>
            <a:r>
              <a:rPr dirty="0" sz="1150" spc="-3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2C2820"/>
                </a:solidFill>
                <a:latin typeface="Arial"/>
                <a:cs typeface="Arial"/>
              </a:rPr>
              <a:t>unique</a:t>
            </a:r>
            <a:r>
              <a:rPr dirty="0" sz="1150" spc="-3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2C2820"/>
                </a:solidFill>
                <a:latin typeface="Arial"/>
                <a:cs typeface="Arial"/>
              </a:rPr>
              <a:t>blend</a:t>
            </a:r>
            <a:r>
              <a:rPr dirty="0" sz="115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2C2820"/>
                </a:solidFill>
                <a:latin typeface="Arial"/>
                <a:cs typeface="Arial"/>
              </a:rPr>
              <a:t>of</a:t>
            </a:r>
            <a:r>
              <a:rPr dirty="0" sz="1150" spc="-3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2C2820"/>
                </a:solidFill>
                <a:latin typeface="Arial"/>
                <a:cs typeface="Arial"/>
              </a:rPr>
              <a:t>modernity</a:t>
            </a:r>
            <a:r>
              <a:rPr dirty="0" sz="1150" spc="-3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50">
                <a:solidFill>
                  <a:srgbClr val="2C2820"/>
                </a:solidFill>
                <a:latin typeface="Arial"/>
                <a:cs typeface="Arial"/>
              </a:rPr>
              <a:t>and</a:t>
            </a:r>
            <a:r>
              <a:rPr dirty="0" sz="1150" spc="-3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50" spc="-10">
                <a:solidFill>
                  <a:srgbClr val="2C2820"/>
                </a:solidFill>
                <a:latin typeface="Arial"/>
                <a:cs typeface="Arial"/>
              </a:rPr>
              <a:t>tradition.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350" rIns="0" bIns="0" rtlCol="0" vert="horz">
            <a:spAutoFit/>
          </a:bodyPr>
          <a:lstStyle/>
          <a:p>
            <a:pPr marL="137160" marR="5080">
              <a:lnSpc>
                <a:spcPts val="3450"/>
              </a:lnSpc>
              <a:spcBef>
                <a:spcPts val="50"/>
              </a:spcBef>
            </a:pPr>
            <a:r>
              <a:rPr dirty="0" sz="2750"/>
              <a:t>Interactive</a:t>
            </a:r>
            <a:r>
              <a:rPr dirty="0" sz="2750" spc="-30"/>
              <a:t> </a:t>
            </a:r>
            <a:r>
              <a:rPr dirty="0" sz="2750"/>
              <a:t>Exploration:</a:t>
            </a:r>
            <a:r>
              <a:rPr dirty="0" sz="2750" spc="-25"/>
              <a:t> </a:t>
            </a:r>
            <a:r>
              <a:rPr dirty="0" sz="2750"/>
              <a:t>Immersive</a:t>
            </a:r>
            <a:r>
              <a:rPr dirty="0" sz="2750" spc="-25"/>
              <a:t> </a:t>
            </a:r>
            <a:r>
              <a:rPr dirty="0" sz="2750"/>
              <a:t>Journeys</a:t>
            </a:r>
            <a:r>
              <a:rPr dirty="0" sz="2750" spc="-30"/>
              <a:t> </a:t>
            </a:r>
            <a:r>
              <a:rPr dirty="0" sz="2750"/>
              <a:t>from</a:t>
            </a:r>
            <a:r>
              <a:rPr dirty="0" sz="2750" spc="-25"/>
              <a:t> </a:t>
            </a:r>
            <a:r>
              <a:rPr dirty="0" sz="2750" spc="-20"/>
              <a:t>Your </a:t>
            </a:r>
            <a:r>
              <a:rPr dirty="0" sz="2750" spc="-10"/>
              <a:t>Screen</a:t>
            </a:r>
            <a:endParaRPr sz="275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63570" y="1636395"/>
            <a:ext cx="4279823" cy="4279823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2850870" y="6068402"/>
            <a:ext cx="1568450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223D31"/>
                </a:solidFill>
                <a:latin typeface="Arial"/>
                <a:cs typeface="Arial"/>
              </a:rPr>
              <a:t>Virtual</a:t>
            </a:r>
            <a:r>
              <a:rPr dirty="0" sz="1350" spc="-30">
                <a:solidFill>
                  <a:srgbClr val="223D31"/>
                </a:solidFill>
                <a:latin typeface="Arial"/>
                <a:cs typeface="Arial"/>
              </a:rPr>
              <a:t> </a:t>
            </a:r>
            <a:r>
              <a:rPr dirty="0" sz="1350">
                <a:solidFill>
                  <a:srgbClr val="223D31"/>
                </a:solidFill>
                <a:latin typeface="Arial"/>
                <a:cs typeface="Arial"/>
              </a:rPr>
              <a:t>Reality</a:t>
            </a:r>
            <a:r>
              <a:rPr dirty="0" sz="1350" spc="-30">
                <a:solidFill>
                  <a:srgbClr val="223D31"/>
                </a:solidFill>
                <a:latin typeface="Arial"/>
                <a:cs typeface="Arial"/>
              </a:rPr>
              <a:t> </a:t>
            </a:r>
            <a:r>
              <a:rPr dirty="0" sz="1350" spc="-10">
                <a:solidFill>
                  <a:srgbClr val="223D31"/>
                </a:solidFill>
                <a:latin typeface="Arial"/>
                <a:cs typeface="Arial"/>
              </a:rPr>
              <a:t>Tours</a:t>
            </a:r>
            <a:endParaRPr sz="135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850870" y="6419545"/>
            <a:ext cx="4208145" cy="914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2600"/>
              </a:lnSpc>
              <a:spcBef>
                <a:spcPts val="100"/>
              </a:spcBef>
            </a:pP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Step</a:t>
            </a:r>
            <a:r>
              <a:rPr dirty="0" sz="1100" spc="-3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into</a:t>
            </a:r>
            <a:r>
              <a:rPr dirty="0" sz="1100" spc="-3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the</a:t>
            </a:r>
            <a:r>
              <a:rPr dirty="0" sz="110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past</a:t>
            </a:r>
            <a:r>
              <a:rPr dirty="0" sz="1100" spc="-3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with</a:t>
            </a:r>
            <a:r>
              <a:rPr dirty="0" sz="110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VR</a:t>
            </a:r>
            <a:r>
              <a:rPr dirty="0" sz="1100" spc="-3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experiences</a:t>
            </a:r>
            <a:r>
              <a:rPr dirty="0" sz="1100" spc="-3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of</a:t>
            </a:r>
            <a:r>
              <a:rPr dirty="0" sz="110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ancient</a:t>
            </a:r>
            <a:r>
              <a:rPr dirty="0" sz="1100" spc="-3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ruins</a:t>
            </a:r>
            <a:r>
              <a:rPr dirty="0" sz="110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and</a:t>
            </a:r>
            <a:r>
              <a:rPr dirty="0" sz="1100" spc="-3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C2820"/>
                </a:solidFill>
                <a:latin typeface="Arial"/>
                <a:cs typeface="Arial"/>
              </a:rPr>
              <a:t>bustling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bazaars.</a:t>
            </a:r>
            <a:r>
              <a:rPr dirty="0" sz="110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Our</a:t>
            </a:r>
            <a:r>
              <a:rPr dirty="0" sz="110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C2820"/>
                </a:solidFill>
                <a:latin typeface="Arial"/>
                <a:cs typeface="Arial"/>
              </a:rPr>
              <a:t>360-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degree</a:t>
            </a:r>
            <a:r>
              <a:rPr dirty="0" sz="110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views</a:t>
            </a:r>
            <a:r>
              <a:rPr dirty="0" sz="110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transport</a:t>
            </a:r>
            <a:r>
              <a:rPr dirty="0" sz="110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you</a:t>
            </a:r>
            <a:r>
              <a:rPr dirty="0" sz="110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directly</a:t>
            </a:r>
            <a:r>
              <a:rPr dirty="0" sz="110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to</a:t>
            </a:r>
            <a:r>
              <a:rPr dirty="0" sz="110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the</a:t>
            </a:r>
            <a:r>
              <a:rPr dirty="0" sz="110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heart</a:t>
            </a:r>
            <a:r>
              <a:rPr dirty="0" sz="1100" spc="-25">
                <a:solidFill>
                  <a:srgbClr val="2C2820"/>
                </a:solidFill>
                <a:latin typeface="Arial"/>
                <a:cs typeface="Arial"/>
              </a:rPr>
              <a:t> of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India's</a:t>
            </a:r>
            <a:r>
              <a:rPr dirty="0" sz="110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most</a:t>
            </a:r>
            <a:r>
              <a:rPr dirty="0" sz="110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C2820"/>
                </a:solidFill>
                <a:latin typeface="Arial"/>
                <a:cs typeface="Arial"/>
              </a:rPr>
              <a:t>captivating</a:t>
            </a:r>
            <a:r>
              <a:rPr dirty="0" sz="110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C2820"/>
                </a:solidFill>
                <a:latin typeface="Arial"/>
                <a:cs typeface="Arial"/>
              </a:rPr>
              <a:t>locations,</a:t>
            </a:r>
            <a:r>
              <a:rPr dirty="0" sz="11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offering</a:t>
            </a:r>
            <a:r>
              <a:rPr dirty="0" sz="110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an</a:t>
            </a:r>
            <a:r>
              <a:rPr dirty="0" sz="110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C2820"/>
                </a:solidFill>
                <a:latin typeface="Arial"/>
                <a:cs typeface="Arial"/>
              </a:rPr>
              <a:t>unparalleled</a:t>
            </a:r>
            <a:r>
              <a:rPr dirty="0" sz="11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sense</a:t>
            </a:r>
            <a:r>
              <a:rPr dirty="0" sz="110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C2820"/>
                </a:solidFill>
                <a:latin typeface="Arial"/>
                <a:cs typeface="Arial"/>
              </a:rPr>
              <a:t>of </a:t>
            </a:r>
            <a:r>
              <a:rPr dirty="0" sz="1100" spc="-10">
                <a:solidFill>
                  <a:srgbClr val="2C2820"/>
                </a:solidFill>
                <a:latin typeface="Arial"/>
                <a:cs typeface="Arial"/>
              </a:rPr>
              <a:t>presence.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94384" y="1636395"/>
            <a:ext cx="4279823" cy="4279823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7481684" y="6068402"/>
            <a:ext cx="1912620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223D31"/>
                </a:solidFill>
                <a:latin typeface="Arial"/>
                <a:cs typeface="Arial"/>
              </a:rPr>
              <a:t>Dynamic Maps &amp; </a:t>
            </a:r>
            <a:r>
              <a:rPr dirty="0" sz="1350" spc="-10">
                <a:solidFill>
                  <a:srgbClr val="223D31"/>
                </a:solidFill>
                <a:latin typeface="Arial"/>
                <a:cs typeface="Arial"/>
              </a:rPr>
              <a:t>Guides</a:t>
            </a:r>
            <a:endParaRPr sz="135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481684" y="6419545"/>
            <a:ext cx="4122420" cy="914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2600"/>
              </a:lnSpc>
              <a:spcBef>
                <a:spcPts val="100"/>
              </a:spcBef>
            </a:pP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Utilise</a:t>
            </a:r>
            <a:r>
              <a:rPr dirty="0" sz="110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our</a:t>
            </a:r>
            <a:r>
              <a:rPr dirty="0" sz="110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C2820"/>
                </a:solidFill>
                <a:latin typeface="Arial"/>
                <a:cs typeface="Arial"/>
              </a:rPr>
              <a:t>intuitive,</a:t>
            </a:r>
            <a:r>
              <a:rPr dirty="0" sz="110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C2820"/>
                </a:solidFill>
                <a:latin typeface="Arial"/>
                <a:cs typeface="Arial"/>
              </a:rPr>
              <a:t>zoomable</a:t>
            </a:r>
            <a:r>
              <a:rPr dirty="0" sz="110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maps</a:t>
            </a:r>
            <a:r>
              <a:rPr dirty="0" sz="110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featuring</a:t>
            </a:r>
            <a:r>
              <a:rPr dirty="0" sz="110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detailed</a:t>
            </a:r>
            <a:r>
              <a:rPr dirty="0" sz="110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points</a:t>
            </a:r>
            <a:r>
              <a:rPr dirty="0" sz="1100" spc="-25">
                <a:solidFill>
                  <a:srgbClr val="2C2820"/>
                </a:solidFill>
                <a:latin typeface="Arial"/>
                <a:cs typeface="Arial"/>
              </a:rPr>
              <a:t> of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interest,</a:t>
            </a:r>
            <a:r>
              <a:rPr dirty="0" sz="1100" spc="-3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C2820"/>
                </a:solidFill>
                <a:latin typeface="Arial"/>
                <a:cs typeface="Arial"/>
              </a:rPr>
              <a:t>historical</a:t>
            </a:r>
            <a:r>
              <a:rPr dirty="0" sz="1100" spc="-3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overlays,</a:t>
            </a:r>
            <a:r>
              <a:rPr dirty="0" sz="1100" spc="-3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and</a:t>
            </a:r>
            <a:r>
              <a:rPr dirty="0" sz="1100" spc="-3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curated</a:t>
            </a:r>
            <a:r>
              <a:rPr dirty="0" sz="1100" spc="-3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walking</a:t>
            </a:r>
            <a:r>
              <a:rPr dirty="0" sz="1100" spc="-3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routes.</a:t>
            </a:r>
            <a:r>
              <a:rPr dirty="0" sz="1100" spc="-3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Each</a:t>
            </a:r>
            <a:r>
              <a:rPr dirty="0" sz="1100" spc="-3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C2820"/>
                </a:solidFill>
                <a:latin typeface="Arial"/>
                <a:cs typeface="Arial"/>
              </a:rPr>
              <a:t>click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reveals</a:t>
            </a:r>
            <a:r>
              <a:rPr dirty="0" sz="1100" spc="-3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layers</a:t>
            </a:r>
            <a:r>
              <a:rPr dirty="0" sz="1100" spc="-3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of</a:t>
            </a:r>
            <a:r>
              <a:rPr dirty="0" sz="1100" spc="-3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information,</a:t>
            </a:r>
            <a:r>
              <a:rPr dirty="0" sz="1100" spc="-3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making</a:t>
            </a:r>
            <a:r>
              <a:rPr dirty="0" sz="1100" spc="-3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C2820"/>
                </a:solidFill>
                <a:latin typeface="Arial"/>
                <a:cs typeface="Arial"/>
              </a:rPr>
              <a:t>planning</a:t>
            </a:r>
            <a:r>
              <a:rPr dirty="0" sz="1100" spc="-3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and</a:t>
            </a:r>
            <a:r>
              <a:rPr dirty="0" sz="1100" spc="-3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C2820"/>
                </a:solidFill>
                <a:latin typeface="Arial"/>
                <a:cs typeface="Arial"/>
              </a:rPr>
              <a:t>exploration effortless.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850870" y="7659789"/>
            <a:ext cx="557784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solidFill>
                  <a:srgbClr val="2C2820"/>
                </a:solidFill>
                <a:latin typeface="Arial"/>
                <a:cs typeface="Arial"/>
              </a:rPr>
              <a:t>Experience</a:t>
            </a:r>
            <a:r>
              <a:rPr dirty="0" sz="110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India's</a:t>
            </a:r>
            <a:r>
              <a:rPr dirty="0" sz="11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beauty</a:t>
            </a:r>
            <a:r>
              <a:rPr dirty="0" sz="11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and</a:t>
            </a:r>
            <a:r>
              <a:rPr dirty="0" sz="11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history</a:t>
            </a:r>
            <a:r>
              <a:rPr dirty="0" sz="11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like</a:t>
            </a:r>
            <a:r>
              <a:rPr dirty="0" sz="11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never</a:t>
            </a:r>
            <a:r>
              <a:rPr dirty="0" sz="11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before,</a:t>
            </a:r>
            <a:r>
              <a:rPr dirty="0" sz="11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all</a:t>
            </a:r>
            <a:r>
              <a:rPr dirty="0" sz="11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from</a:t>
            </a:r>
            <a:r>
              <a:rPr dirty="0" sz="11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the</a:t>
            </a:r>
            <a:r>
              <a:rPr dirty="0" sz="11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comfort</a:t>
            </a:r>
            <a:r>
              <a:rPr dirty="0" sz="11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of</a:t>
            </a:r>
            <a:r>
              <a:rPr dirty="0" sz="11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your</a:t>
            </a:r>
            <a:r>
              <a:rPr dirty="0" sz="11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C2820"/>
                </a:solidFill>
                <a:latin typeface="Arial"/>
                <a:cs typeface="Arial"/>
              </a:rPr>
              <a:t>home.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16878" y="792737"/>
            <a:ext cx="6807834" cy="1145540"/>
          </a:xfrm>
          <a:prstGeom prst="rect"/>
        </p:spPr>
        <p:txBody>
          <a:bodyPr wrap="square" lIns="0" tIns="2540" rIns="0" bIns="0" rtlCol="0" vert="horz">
            <a:spAutoFit/>
          </a:bodyPr>
          <a:lstStyle/>
          <a:p>
            <a:pPr marL="12700" marR="5080">
              <a:lnSpc>
                <a:spcPts val="4500"/>
              </a:lnSpc>
              <a:spcBef>
                <a:spcPts val="20"/>
              </a:spcBef>
            </a:pPr>
            <a:r>
              <a:rPr dirty="0" sz="3600"/>
              <a:t>Seamless</a:t>
            </a:r>
            <a:r>
              <a:rPr dirty="0" sz="3600" spc="-30"/>
              <a:t> </a:t>
            </a:r>
            <a:r>
              <a:rPr dirty="0" sz="3600"/>
              <a:t>Travel:</a:t>
            </a:r>
            <a:r>
              <a:rPr dirty="0" sz="3600" spc="-25"/>
              <a:t> </a:t>
            </a:r>
            <a:r>
              <a:rPr dirty="0" sz="3600"/>
              <a:t>Trip</a:t>
            </a:r>
            <a:r>
              <a:rPr dirty="0" sz="3600" spc="-30"/>
              <a:t> </a:t>
            </a:r>
            <a:r>
              <a:rPr dirty="0" sz="3600"/>
              <a:t>Planning</a:t>
            </a:r>
            <a:r>
              <a:rPr dirty="0" sz="3600" spc="-25"/>
              <a:t> </a:t>
            </a:r>
            <a:r>
              <a:rPr dirty="0" sz="3600" spc="-50"/>
              <a:t>&amp; </a:t>
            </a:r>
            <a:r>
              <a:rPr dirty="0" sz="3600"/>
              <a:t>Booking</a:t>
            </a:r>
            <a:r>
              <a:rPr dirty="0" sz="3600" spc="-20"/>
              <a:t> </a:t>
            </a:r>
            <a:r>
              <a:rPr dirty="0" sz="3600"/>
              <a:t>Made</a:t>
            </a:r>
            <a:r>
              <a:rPr dirty="0" sz="3600" spc="-20"/>
              <a:t> Easy</a:t>
            </a:r>
            <a:endParaRPr sz="3600"/>
          </a:p>
        </p:txBody>
      </p:sp>
      <p:grpSp>
        <p:nvGrpSpPr>
          <p:cNvPr id="4" name="object 4" descr=""/>
          <p:cNvGrpSpPr/>
          <p:nvPr/>
        </p:nvGrpSpPr>
        <p:grpSpPr>
          <a:xfrm>
            <a:off x="6129578" y="2216353"/>
            <a:ext cx="735330" cy="1353185"/>
            <a:chOff x="6129578" y="2216353"/>
            <a:chExt cx="735330" cy="1353185"/>
          </a:xfrm>
        </p:grpSpPr>
        <p:sp>
          <p:nvSpPr>
            <p:cNvPr id="5" name="object 5" descr=""/>
            <p:cNvSpPr/>
            <p:nvPr/>
          </p:nvSpPr>
          <p:spPr>
            <a:xfrm>
              <a:off x="6129578" y="2216353"/>
              <a:ext cx="735330" cy="1353185"/>
            </a:xfrm>
            <a:custGeom>
              <a:avLst/>
              <a:gdLst/>
              <a:ahLst/>
              <a:cxnLst/>
              <a:rect l="l" t="t" r="r" b="b"/>
              <a:pathLst>
                <a:path w="735329" h="1353185">
                  <a:moveTo>
                    <a:pt x="367545" y="0"/>
                  </a:moveTo>
                  <a:lnTo>
                    <a:pt x="321709" y="2885"/>
                  </a:lnTo>
                  <a:lnTo>
                    <a:pt x="277495" y="11306"/>
                  </a:lnTo>
                  <a:lnTo>
                    <a:pt x="235261" y="24906"/>
                  </a:lnTo>
                  <a:lnTo>
                    <a:pt x="195362" y="43330"/>
                  </a:lnTo>
                  <a:lnTo>
                    <a:pt x="158153" y="66222"/>
                  </a:lnTo>
                  <a:lnTo>
                    <a:pt x="123990" y="93227"/>
                  </a:lnTo>
                  <a:lnTo>
                    <a:pt x="93228" y="123989"/>
                  </a:lnTo>
                  <a:lnTo>
                    <a:pt x="66223" y="158153"/>
                  </a:lnTo>
                  <a:lnTo>
                    <a:pt x="43331" y="195362"/>
                  </a:lnTo>
                  <a:lnTo>
                    <a:pt x="24907" y="235262"/>
                  </a:lnTo>
                  <a:lnTo>
                    <a:pt x="11306" y="277497"/>
                  </a:lnTo>
                  <a:lnTo>
                    <a:pt x="2886" y="321712"/>
                  </a:lnTo>
                  <a:lnTo>
                    <a:pt x="0" y="367550"/>
                  </a:lnTo>
                  <a:lnTo>
                    <a:pt x="0" y="985354"/>
                  </a:lnTo>
                  <a:lnTo>
                    <a:pt x="2886" y="1031193"/>
                  </a:lnTo>
                  <a:lnTo>
                    <a:pt x="11306" y="1075407"/>
                  </a:lnTo>
                  <a:lnTo>
                    <a:pt x="24907" y="1117642"/>
                  </a:lnTo>
                  <a:lnTo>
                    <a:pt x="43331" y="1157542"/>
                  </a:lnTo>
                  <a:lnTo>
                    <a:pt x="66223" y="1194752"/>
                  </a:lnTo>
                  <a:lnTo>
                    <a:pt x="93228" y="1228916"/>
                  </a:lnTo>
                  <a:lnTo>
                    <a:pt x="123990" y="1259678"/>
                  </a:lnTo>
                  <a:lnTo>
                    <a:pt x="158153" y="1286682"/>
                  </a:lnTo>
                  <a:lnTo>
                    <a:pt x="195362" y="1309574"/>
                  </a:lnTo>
                  <a:lnTo>
                    <a:pt x="235261" y="1327998"/>
                  </a:lnTo>
                  <a:lnTo>
                    <a:pt x="277495" y="1341598"/>
                  </a:lnTo>
                  <a:lnTo>
                    <a:pt x="321709" y="1350019"/>
                  </a:lnTo>
                  <a:lnTo>
                    <a:pt x="367545" y="1352905"/>
                  </a:lnTo>
                  <a:lnTo>
                    <a:pt x="413382" y="1350019"/>
                  </a:lnTo>
                  <a:lnTo>
                    <a:pt x="457595" y="1341598"/>
                  </a:lnTo>
                  <a:lnTo>
                    <a:pt x="499829" y="1327998"/>
                  </a:lnTo>
                  <a:lnTo>
                    <a:pt x="539729" y="1309574"/>
                  </a:lnTo>
                  <a:lnTo>
                    <a:pt x="576938" y="1286682"/>
                  </a:lnTo>
                  <a:lnTo>
                    <a:pt x="611102" y="1259678"/>
                  </a:lnTo>
                  <a:lnTo>
                    <a:pt x="641863" y="1228916"/>
                  </a:lnTo>
                  <a:lnTo>
                    <a:pt x="668868" y="1194752"/>
                  </a:lnTo>
                  <a:lnTo>
                    <a:pt x="691761" y="1157542"/>
                  </a:lnTo>
                  <a:lnTo>
                    <a:pt x="710185" y="1117642"/>
                  </a:lnTo>
                  <a:lnTo>
                    <a:pt x="723785" y="1075407"/>
                  </a:lnTo>
                  <a:lnTo>
                    <a:pt x="732206" y="1031193"/>
                  </a:lnTo>
                  <a:lnTo>
                    <a:pt x="735092" y="985354"/>
                  </a:lnTo>
                  <a:lnTo>
                    <a:pt x="735092" y="367550"/>
                  </a:lnTo>
                  <a:lnTo>
                    <a:pt x="732206" y="321712"/>
                  </a:lnTo>
                  <a:lnTo>
                    <a:pt x="723785" y="277497"/>
                  </a:lnTo>
                  <a:lnTo>
                    <a:pt x="710185" y="235262"/>
                  </a:lnTo>
                  <a:lnTo>
                    <a:pt x="691761" y="195362"/>
                  </a:lnTo>
                  <a:lnTo>
                    <a:pt x="668868" y="158153"/>
                  </a:lnTo>
                  <a:lnTo>
                    <a:pt x="641863" y="123989"/>
                  </a:lnTo>
                  <a:lnTo>
                    <a:pt x="611102" y="93227"/>
                  </a:lnTo>
                  <a:lnTo>
                    <a:pt x="576938" y="66222"/>
                  </a:lnTo>
                  <a:lnTo>
                    <a:pt x="539729" y="43330"/>
                  </a:lnTo>
                  <a:lnTo>
                    <a:pt x="499829" y="24906"/>
                  </a:lnTo>
                  <a:lnTo>
                    <a:pt x="457595" y="11306"/>
                  </a:lnTo>
                  <a:lnTo>
                    <a:pt x="413382" y="2885"/>
                  </a:lnTo>
                  <a:lnTo>
                    <a:pt x="367545" y="0"/>
                  </a:lnTo>
                  <a:close/>
                </a:path>
              </a:pathLst>
            </a:custGeom>
            <a:solidFill>
              <a:srgbClr val="EFECE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59245" y="2754871"/>
              <a:ext cx="275629" cy="275628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7035686" y="2393950"/>
            <a:ext cx="6741159" cy="996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2C2820"/>
                </a:solidFill>
                <a:latin typeface="Arial"/>
                <a:cs typeface="Arial"/>
              </a:rPr>
              <a:t>Flight</a:t>
            </a:r>
            <a:r>
              <a:rPr dirty="0" sz="180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C2820"/>
                </a:solidFill>
                <a:latin typeface="Arial"/>
                <a:cs typeface="Arial"/>
              </a:rPr>
              <a:t>&amp;</a:t>
            </a:r>
            <a:r>
              <a:rPr dirty="0" sz="180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C2820"/>
                </a:solidFill>
                <a:latin typeface="Arial"/>
                <a:cs typeface="Arial"/>
              </a:rPr>
              <a:t>Train</a:t>
            </a:r>
            <a:r>
              <a:rPr dirty="0" sz="180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2C2820"/>
                </a:solidFill>
                <a:latin typeface="Arial"/>
                <a:cs typeface="Arial"/>
              </a:rPr>
              <a:t>Bookings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36900"/>
              </a:lnSpc>
              <a:spcBef>
                <a:spcPts val="885"/>
              </a:spcBef>
            </a:pP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Compare</a:t>
            </a:r>
            <a:r>
              <a:rPr dirty="0" sz="140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and</a:t>
            </a:r>
            <a:r>
              <a:rPr dirty="0" sz="140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book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domestic</a:t>
            </a:r>
            <a:r>
              <a:rPr dirty="0" sz="140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and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international</a:t>
            </a:r>
            <a:r>
              <a:rPr dirty="0" sz="140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travel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options</a:t>
            </a:r>
            <a:r>
              <a:rPr dirty="0" sz="140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with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2C2820"/>
                </a:solidFill>
                <a:latin typeface="Arial"/>
                <a:cs typeface="Arial"/>
              </a:rPr>
              <a:t>real-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time</a:t>
            </a:r>
            <a:r>
              <a:rPr dirty="0" sz="140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2C2820"/>
                </a:solidFill>
                <a:latin typeface="Arial"/>
                <a:cs typeface="Arial"/>
              </a:rPr>
              <a:t>availability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and</a:t>
            </a:r>
            <a:r>
              <a:rPr dirty="0" sz="140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competitive</a:t>
            </a:r>
            <a:r>
              <a:rPr dirty="0" sz="140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2C2820"/>
                </a:solidFill>
                <a:latin typeface="Arial"/>
                <a:cs typeface="Arial"/>
              </a:rPr>
              <a:t>pricing.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6129578" y="3752964"/>
            <a:ext cx="735330" cy="1353185"/>
            <a:chOff x="6129578" y="3752964"/>
            <a:chExt cx="735330" cy="1353185"/>
          </a:xfrm>
        </p:grpSpPr>
        <p:sp>
          <p:nvSpPr>
            <p:cNvPr id="9" name="object 9" descr=""/>
            <p:cNvSpPr/>
            <p:nvPr/>
          </p:nvSpPr>
          <p:spPr>
            <a:xfrm>
              <a:off x="6129578" y="3752964"/>
              <a:ext cx="735330" cy="1353185"/>
            </a:xfrm>
            <a:custGeom>
              <a:avLst/>
              <a:gdLst/>
              <a:ahLst/>
              <a:cxnLst/>
              <a:rect l="l" t="t" r="r" b="b"/>
              <a:pathLst>
                <a:path w="735329" h="1353185">
                  <a:moveTo>
                    <a:pt x="367545" y="0"/>
                  </a:moveTo>
                  <a:lnTo>
                    <a:pt x="321709" y="2885"/>
                  </a:lnTo>
                  <a:lnTo>
                    <a:pt x="277495" y="11306"/>
                  </a:lnTo>
                  <a:lnTo>
                    <a:pt x="235261" y="24906"/>
                  </a:lnTo>
                  <a:lnTo>
                    <a:pt x="195362" y="43330"/>
                  </a:lnTo>
                  <a:lnTo>
                    <a:pt x="158153" y="66222"/>
                  </a:lnTo>
                  <a:lnTo>
                    <a:pt x="123990" y="93227"/>
                  </a:lnTo>
                  <a:lnTo>
                    <a:pt x="93228" y="123989"/>
                  </a:lnTo>
                  <a:lnTo>
                    <a:pt x="66223" y="158153"/>
                  </a:lnTo>
                  <a:lnTo>
                    <a:pt x="43331" y="195362"/>
                  </a:lnTo>
                  <a:lnTo>
                    <a:pt x="24907" y="235262"/>
                  </a:lnTo>
                  <a:lnTo>
                    <a:pt x="11306" y="277497"/>
                  </a:lnTo>
                  <a:lnTo>
                    <a:pt x="2886" y="321712"/>
                  </a:lnTo>
                  <a:lnTo>
                    <a:pt x="0" y="367550"/>
                  </a:lnTo>
                  <a:lnTo>
                    <a:pt x="0" y="985354"/>
                  </a:lnTo>
                  <a:lnTo>
                    <a:pt x="2886" y="1031193"/>
                  </a:lnTo>
                  <a:lnTo>
                    <a:pt x="11306" y="1075407"/>
                  </a:lnTo>
                  <a:lnTo>
                    <a:pt x="24907" y="1117642"/>
                  </a:lnTo>
                  <a:lnTo>
                    <a:pt x="43331" y="1157542"/>
                  </a:lnTo>
                  <a:lnTo>
                    <a:pt x="66223" y="1194752"/>
                  </a:lnTo>
                  <a:lnTo>
                    <a:pt x="93228" y="1228916"/>
                  </a:lnTo>
                  <a:lnTo>
                    <a:pt x="123990" y="1259678"/>
                  </a:lnTo>
                  <a:lnTo>
                    <a:pt x="158153" y="1286682"/>
                  </a:lnTo>
                  <a:lnTo>
                    <a:pt x="195362" y="1309574"/>
                  </a:lnTo>
                  <a:lnTo>
                    <a:pt x="235261" y="1327998"/>
                  </a:lnTo>
                  <a:lnTo>
                    <a:pt x="277495" y="1341598"/>
                  </a:lnTo>
                  <a:lnTo>
                    <a:pt x="321709" y="1350019"/>
                  </a:lnTo>
                  <a:lnTo>
                    <a:pt x="367545" y="1352905"/>
                  </a:lnTo>
                  <a:lnTo>
                    <a:pt x="413382" y="1350019"/>
                  </a:lnTo>
                  <a:lnTo>
                    <a:pt x="457595" y="1341598"/>
                  </a:lnTo>
                  <a:lnTo>
                    <a:pt x="499829" y="1327998"/>
                  </a:lnTo>
                  <a:lnTo>
                    <a:pt x="539729" y="1309574"/>
                  </a:lnTo>
                  <a:lnTo>
                    <a:pt x="576938" y="1286682"/>
                  </a:lnTo>
                  <a:lnTo>
                    <a:pt x="611102" y="1259678"/>
                  </a:lnTo>
                  <a:lnTo>
                    <a:pt x="641863" y="1228916"/>
                  </a:lnTo>
                  <a:lnTo>
                    <a:pt x="668868" y="1194752"/>
                  </a:lnTo>
                  <a:lnTo>
                    <a:pt x="691761" y="1157542"/>
                  </a:lnTo>
                  <a:lnTo>
                    <a:pt x="710185" y="1117642"/>
                  </a:lnTo>
                  <a:lnTo>
                    <a:pt x="723785" y="1075407"/>
                  </a:lnTo>
                  <a:lnTo>
                    <a:pt x="732206" y="1031193"/>
                  </a:lnTo>
                  <a:lnTo>
                    <a:pt x="735092" y="985354"/>
                  </a:lnTo>
                  <a:lnTo>
                    <a:pt x="735092" y="367550"/>
                  </a:lnTo>
                  <a:lnTo>
                    <a:pt x="732206" y="321712"/>
                  </a:lnTo>
                  <a:lnTo>
                    <a:pt x="723785" y="277497"/>
                  </a:lnTo>
                  <a:lnTo>
                    <a:pt x="710185" y="235262"/>
                  </a:lnTo>
                  <a:lnTo>
                    <a:pt x="691761" y="195362"/>
                  </a:lnTo>
                  <a:lnTo>
                    <a:pt x="668868" y="158153"/>
                  </a:lnTo>
                  <a:lnTo>
                    <a:pt x="641863" y="123989"/>
                  </a:lnTo>
                  <a:lnTo>
                    <a:pt x="611102" y="93227"/>
                  </a:lnTo>
                  <a:lnTo>
                    <a:pt x="576938" y="66222"/>
                  </a:lnTo>
                  <a:lnTo>
                    <a:pt x="539729" y="43330"/>
                  </a:lnTo>
                  <a:lnTo>
                    <a:pt x="499829" y="24906"/>
                  </a:lnTo>
                  <a:lnTo>
                    <a:pt x="457595" y="11306"/>
                  </a:lnTo>
                  <a:lnTo>
                    <a:pt x="413382" y="2885"/>
                  </a:lnTo>
                  <a:lnTo>
                    <a:pt x="367545" y="0"/>
                  </a:lnTo>
                  <a:close/>
                </a:path>
              </a:pathLst>
            </a:custGeom>
            <a:solidFill>
              <a:srgbClr val="EFECE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59245" y="4291495"/>
              <a:ext cx="275629" cy="275628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7035686" y="3930573"/>
            <a:ext cx="6741795" cy="996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2C2820"/>
                </a:solidFill>
                <a:latin typeface="Arial"/>
                <a:cs typeface="Arial"/>
              </a:rPr>
              <a:t>Accommodation</a:t>
            </a:r>
            <a:r>
              <a:rPr dirty="0" sz="1800" spc="-5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2C2820"/>
                </a:solidFill>
                <a:latin typeface="Arial"/>
                <a:cs typeface="Arial"/>
              </a:rPr>
              <a:t>Solutions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36900"/>
              </a:lnSpc>
              <a:spcBef>
                <a:spcPts val="885"/>
              </a:spcBef>
            </a:pP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From</a:t>
            </a:r>
            <a:r>
              <a:rPr dirty="0" sz="1400" spc="-1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luxury</a:t>
            </a:r>
            <a:r>
              <a:rPr dirty="0" sz="1400" spc="-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hotels</a:t>
            </a:r>
            <a:r>
              <a:rPr dirty="0" sz="1400" spc="-1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to</a:t>
            </a:r>
            <a:r>
              <a:rPr dirty="0" sz="1400" spc="-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heritage</a:t>
            </a:r>
            <a:r>
              <a:rPr dirty="0" sz="1400" spc="-1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stays</a:t>
            </a:r>
            <a:r>
              <a:rPr dirty="0" sz="1400" spc="-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and</a:t>
            </a:r>
            <a:r>
              <a:rPr dirty="0" sz="1400" spc="-10">
                <a:solidFill>
                  <a:srgbClr val="2C2820"/>
                </a:solidFill>
                <a:latin typeface="Arial"/>
                <a:cs typeface="Arial"/>
              </a:rPr>
              <a:t> budget-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friendly</a:t>
            </a:r>
            <a:r>
              <a:rPr dirty="0" sz="1400" spc="-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guesthouses,</a:t>
            </a:r>
            <a:r>
              <a:rPr dirty="0" sz="1400" spc="-1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find</a:t>
            </a:r>
            <a:r>
              <a:rPr dirty="0" sz="1400" spc="-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the</a:t>
            </a:r>
            <a:r>
              <a:rPr dirty="0" sz="1400" spc="-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2C2820"/>
                </a:solidFill>
                <a:latin typeface="Arial"/>
                <a:cs typeface="Arial"/>
              </a:rPr>
              <a:t>perfect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place</a:t>
            </a:r>
            <a:r>
              <a:rPr dirty="0" sz="1400" spc="-1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to</a:t>
            </a:r>
            <a:r>
              <a:rPr dirty="0" sz="1400" spc="-10">
                <a:solidFill>
                  <a:srgbClr val="2C2820"/>
                </a:solidFill>
                <a:latin typeface="Arial"/>
                <a:cs typeface="Arial"/>
              </a:rPr>
              <a:t> rest.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6129578" y="5289587"/>
            <a:ext cx="735330" cy="1353185"/>
            <a:chOff x="6129578" y="5289587"/>
            <a:chExt cx="735330" cy="1353185"/>
          </a:xfrm>
        </p:grpSpPr>
        <p:sp>
          <p:nvSpPr>
            <p:cNvPr id="13" name="object 13" descr=""/>
            <p:cNvSpPr/>
            <p:nvPr/>
          </p:nvSpPr>
          <p:spPr>
            <a:xfrm>
              <a:off x="6129578" y="5289587"/>
              <a:ext cx="735330" cy="1353185"/>
            </a:xfrm>
            <a:custGeom>
              <a:avLst/>
              <a:gdLst/>
              <a:ahLst/>
              <a:cxnLst/>
              <a:rect l="l" t="t" r="r" b="b"/>
              <a:pathLst>
                <a:path w="735329" h="1353184">
                  <a:moveTo>
                    <a:pt x="367545" y="0"/>
                  </a:moveTo>
                  <a:lnTo>
                    <a:pt x="321709" y="2885"/>
                  </a:lnTo>
                  <a:lnTo>
                    <a:pt x="277495" y="11306"/>
                  </a:lnTo>
                  <a:lnTo>
                    <a:pt x="235261" y="24906"/>
                  </a:lnTo>
                  <a:lnTo>
                    <a:pt x="195362" y="43330"/>
                  </a:lnTo>
                  <a:lnTo>
                    <a:pt x="158153" y="66222"/>
                  </a:lnTo>
                  <a:lnTo>
                    <a:pt x="123990" y="93227"/>
                  </a:lnTo>
                  <a:lnTo>
                    <a:pt x="93228" y="123989"/>
                  </a:lnTo>
                  <a:lnTo>
                    <a:pt x="66223" y="158153"/>
                  </a:lnTo>
                  <a:lnTo>
                    <a:pt x="43331" y="195362"/>
                  </a:lnTo>
                  <a:lnTo>
                    <a:pt x="24907" y="235262"/>
                  </a:lnTo>
                  <a:lnTo>
                    <a:pt x="11306" y="277497"/>
                  </a:lnTo>
                  <a:lnTo>
                    <a:pt x="2886" y="321712"/>
                  </a:lnTo>
                  <a:lnTo>
                    <a:pt x="0" y="367550"/>
                  </a:lnTo>
                  <a:lnTo>
                    <a:pt x="0" y="985354"/>
                  </a:lnTo>
                  <a:lnTo>
                    <a:pt x="2886" y="1031193"/>
                  </a:lnTo>
                  <a:lnTo>
                    <a:pt x="11306" y="1075407"/>
                  </a:lnTo>
                  <a:lnTo>
                    <a:pt x="24907" y="1117642"/>
                  </a:lnTo>
                  <a:lnTo>
                    <a:pt x="43331" y="1157542"/>
                  </a:lnTo>
                  <a:lnTo>
                    <a:pt x="66223" y="1194752"/>
                  </a:lnTo>
                  <a:lnTo>
                    <a:pt x="93228" y="1228916"/>
                  </a:lnTo>
                  <a:lnTo>
                    <a:pt x="123990" y="1259678"/>
                  </a:lnTo>
                  <a:lnTo>
                    <a:pt x="158153" y="1286682"/>
                  </a:lnTo>
                  <a:lnTo>
                    <a:pt x="195362" y="1309574"/>
                  </a:lnTo>
                  <a:lnTo>
                    <a:pt x="235261" y="1327998"/>
                  </a:lnTo>
                  <a:lnTo>
                    <a:pt x="277495" y="1341598"/>
                  </a:lnTo>
                  <a:lnTo>
                    <a:pt x="321709" y="1350019"/>
                  </a:lnTo>
                  <a:lnTo>
                    <a:pt x="367545" y="1352905"/>
                  </a:lnTo>
                  <a:lnTo>
                    <a:pt x="413382" y="1350019"/>
                  </a:lnTo>
                  <a:lnTo>
                    <a:pt x="457595" y="1341598"/>
                  </a:lnTo>
                  <a:lnTo>
                    <a:pt x="499829" y="1327998"/>
                  </a:lnTo>
                  <a:lnTo>
                    <a:pt x="539729" y="1309574"/>
                  </a:lnTo>
                  <a:lnTo>
                    <a:pt x="576938" y="1286682"/>
                  </a:lnTo>
                  <a:lnTo>
                    <a:pt x="611102" y="1259678"/>
                  </a:lnTo>
                  <a:lnTo>
                    <a:pt x="641863" y="1228916"/>
                  </a:lnTo>
                  <a:lnTo>
                    <a:pt x="668868" y="1194752"/>
                  </a:lnTo>
                  <a:lnTo>
                    <a:pt x="691761" y="1157542"/>
                  </a:lnTo>
                  <a:lnTo>
                    <a:pt x="710185" y="1117642"/>
                  </a:lnTo>
                  <a:lnTo>
                    <a:pt x="723785" y="1075407"/>
                  </a:lnTo>
                  <a:lnTo>
                    <a:pt x="732206" y="1031193"/>
                  </a:lnTo>
                  <a:lnTo>
                    <a:pt x="735092" y="985354"/>
                  </a:lnTo>
                  <a:lnTo>
                    <a:pt x="735092" y="367550"/>
                  </a:lnTo>
                  <a:lnTo>
                    <a:pt x="732206" y="321712"/>
                  </a:lnTo>
                  <a:lnTo>
                    <a:pt x="723785" y="277497"/>
                  </a:lnTo>
                  <a:lnTo>
                    <a:pt x="710185" y="235262"/>
                  </a:lnTo>
                  <a:lnTo>
                    <a:pt x="691761" y="195362"/>
                  </a:lnTo>
                  <a:lnTo>
                    <a:pt x="668868" y="158153"/>
                  </a:lnTo>
                  <a:lnTo>
                    <a:pt x="641863" y="123989"/>
                  </a:lnTo>
                  <a:lnTo>
                    <a:pt x="611102" y="93227"/>
                  </a:lnTo>
                  <a:lnTo>
                    <a:pt x="576938" y="66222"/>
                  </a:lnTo>
                  <a:lnTo>
                    <a:pt x="539729" y="43330"/>
                  </a:lnTo>
                  <a:lnTo>
                    <a:pt x="499829" y="24906"/>
                  </a:lnTo>
                  <a:lnTo>
                    <a:pt x="457595" y="11306"/>
                  </a:lnTo>
                  <a:lnTo>
                    <a:pt x="413382" y="2885"/>
                  </a:lnTo>
                  <a:lnTo>
                    <a:pt x="367545" y="0"/>
                  </a:lnTo>
                  <a:close/>
                </a:path>
              </a:pathLst>
            </a:custGeom>
            <a:solidFill>
              <a:srgbClr val="EFECE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59245" y="5828106"/>
              <a:ext cx="275629" cy="275628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6116878" y="5467197"/>
            <a:ext cx="7639684" cy="19754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3091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2C2820"/>
                </a:solidFill>
                <a:latin typeface="Arial"/>
                <a:cs typeface="Arial"/>
              </a:rPr>
              <a:t>Local</a:t>
            </a:r>
            <a:r>
              <a:rPr dirty="0" sz="180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C2820"/>
                </a:solidFill>
                <a:latin typeface="Arial"/>
                <a:cs typeface="Arial"/>
              </a:rPr>
              <a:t>Transport</a:t>
            </a:r>
            <a:r>
              <a:rPr dirty="0" sz="180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C2820"/>
                </a:solidFill>
                <a:latin typeface="Arial"/>
                <a:cs typeface="Arial"/>
              </a:rPr>
              <a:t>&amp;</a:t>
            </a:r>
            <a:r>
              <a:rPr dirty="0" sz="180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2C2820"/>
                </a:solidFill>
                <a:latin typeface="Arial"/>
                <a:cs typeface="Arial"/>
              </a:rPr>
              <a:t>Guides</a:t>
            </a:r>
            <a:endParaRPr sz="1800">
              <a:latin typeface="Arial"/>
              <a:cs typeface="Arial"/>
            </a:endParaRPr>
          </a:p>
          <a:p>
            <a:pPr marL="930910" marR="122555">
              <a:lnSpc>
                <a:spcPct val="136900"/>
              </a:lnSpc>
              <a:spcBef>
                <a:spcPts val="885"/>
              </a:spcBef>
            </a:pP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Arrange</a:t>
            </a:r>
            <a:r>
              <a:rPr dirty="0" sz="140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for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car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rentals,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private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transfers,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and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certified</a:t>
            </a:r>
            <a:r>
              <a:rPr dirty="0" sz="140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local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guides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for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a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smooth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 spc="-25">
                <a:solidFill>
                  <a:srgbClr val="2C2820"/>
                </a:solidFill>
                <a:latin typeface="Arial"/>
                <a:cs typeface="Arial"/>
              </a:rPr>
              <a:t>and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informative</a:t>
            </a:r>
            <a:r>
              <a:rPr dirty="0" sz="1400" spc="-4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2C2820"/>
                </a:solidFill>
                <a:latin typeface="Arial"/>
                <a:cs typeface="Arial"/>
              </a:rPr>
              <a:t>journey.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95"/>
              </a:spcBef>
            </a:pP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36900"/>
              </a:lnSpc>
            </a:pP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Our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integrated</a:t>
            </a:r>
            <a:r>
              <a:rPr dirty="0" sz="1400" spc="-1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platform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ensures</a:t>
            </a:r>
            <a:r>
              <a:rPr dirty="0" sz="1400" spc="-1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every</a:t>
            </a:r>
            <a:r>
              <a:rPr dirty="0" sz="1400" spc="-1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aspect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of</a:t>
            </a:r>
            <a:r>
              <a:rPr dirty="0" sz="1400" spc="-1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your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travel</a:t>
            </a:r>
            <a:r>
              <a:rPr dirty="0" sz="1400" spc="-1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planning</a:t>
            </a:r>
            <a:r>
              <a:rPr dirty="0" sz="1400" spc="-1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is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simplified</a:t>
            </a:r>
            <a:r>
              <a:rPr dirty="0" sz="1400" spc="-1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and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2C2820"/>
                </a:solidFill>
                <a:latin typeface="Arial"/>
                <a:cs typeface="Arial"/>
              </a:rPr>
              <a:t>stress-free,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from</a:t>
            </a:r>
            <a:r>
              <a:rPr dirty="0" sz="140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departure</a:t>
            </a:r>
            <a:r>
              <a:rPr dirty="0" sz="1400" spc="-1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C2820"/>
                </a:solidFill>
                <a:latin typeface="Arial"/>
                <a:cs typeface="Arial"/>
              </a:rPr>
              <a:t>to</a:t>
            </a:r>
            <a:r>
              <a:rPr dirty="0" sz="1400" spc="-10">
                <a:solidFill>
                  <a:srgbClr val="2C2820"/>
                </a:solidFill>
                <a:latin typeface="Arial"/>
                <a:cs typeface="Arial"/>
              </a:rPr>
              <a:t> arrival.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5700"/>
              </a:lnSpc>
              <a:spcBef>
                <a:spcPts val="95"/>
              </a:spcBef>
            </a:pPr>
            <a:r>
              <a:rPr dirty="0"/>
              <a:t>Curated</a:t>
            </a:r>
            <a:r>
              <a:rPr dirty="0" spc="-114"/>
              <a:t> </a:t>
            </a:r>
            <a:r>
              <a:rPr dirty="0"/>
              <a:t>Experiences:</a:t>
            </a:r>
            <a:r>
              <a:rPr dirty="0" spc="-114"/>
              <a:t> </a:t>
            </a:r>
            <a:r>
              <a:rPr dirty="0"/>
              <a:t>Beyond</a:t>
            </a:r>
            <a:r>
              <a:rPr dirty="0" spc="-110"/>
              <a:t> </a:t>
            </a:r>
            <a:r>
              <a:rPr dirty="0"/>
              <a:t>Sightseeing,</a:t>
            </a:r>
            <a:r>
              <a:rPr dirty="0" spc="-114"/>
              <a:t> </a:t>
            </a:r>
            <a:r>
              <a:rPr dirty="0"/>
              <a:t>Into</a:t>
            </a:r>
            <a:r>
              <a:rPr dirty="0" spc="-110"/>
              <a:t> </a:t>
            </a:r>
            <a:r>
              <a:rPr dirty="0"/>
              <a:t>the</a:t>
            </a:r>
            <a:r>
              <a:rPr dirty="0" spc="-114"/>
              <a:t> </a:t>
            </a:r>
            <a:r>
              <a:rPr dirty="0" spc="-10"/>
              <a:t>Heart </a:t>
            </a:r>
            <a:r>
              <a:rPr dirty="0"/>
              <a:t>of</a:t>
            </a:r>
            <a:r>
              <a:rPr dirty="0" spc="-30"/>
              <a:t> </a:t>
            </a:r>
            <a:r>
              <a:rPr dirty="0" spc="-10"/>
              <a:t>India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8793" y="1682114"/>
            <a:ext cx="4399953" cy="4399953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2726093" y="6237261"/>
            <a:ext cx="15767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223D31"/>
                </a:solidFill>
                <a:latin typeface="Arial"/>
                <a:cs typeface="Arial"/>
              </a:rPr>
              <a:t>Cultural</a:t>
            </a:r>
            <a:r>
              <a:rPr dirty="0" sz="1400" spc="-30">
                <a:solidFill>
                  <a:srgbClr val="223D31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223D31"/>
                </a:solidFill>
                <a:latin typeface="Arial"/>
                <a:cs typeface="Arial"/>
              </a:rPr>
              <a:t>Workshops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726093" y="6599808"/>
            <a:ext cx="4023360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36400"/>
              </a:lnSpc>
              <a:spcBef>
                <a:spcPts val="100"/>
              </a:spcBef>
            </a:pP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Engage</a:t>
            </a:r>
            <a:r>
              <a:rPr dirty="0" sz="1100" spc="-3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in</a:t>
            </a:r>
            <a:r>
              <a:rPr dirty="0" sz="110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C2820"/>
                </a:solidFill>
                <a:latin typeface="Arial"/>
                <a:cs typeface="Arial"/>
              </a:rPr>
              <a:t>hands-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on</a:t>
            </a:r>
            <a:r>
              <a:rPr dirty="0" sz="110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experiences</a:t>
            </a:r>
            <a:r>
              <a:rPr dirty="0" sz="110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like</a:t>
            </a:r>
            <a:r>
              <a:rPr dirty="0" sz="110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C2820"/>
                </a:solidFill>
                <a:latin typeface="Arial"/>
                <a:cs typeface="Arial"/>
              </a:rPr>
              <a:t>traditional</a:t>
            </a:r>
            <a:r>
              <a:rPr dirty="0" sz="110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cooking</a:t>
            </a:r>
            <a:r>
              <a:rPr dirty="0" sz="110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C2820"/>
                </a:solidFill>
                <a:latin typeface="Arial"/>
                <a:cs typeface="Arial"/>
              </a:rPr>
              <a:t>classes,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pottery</a:t>
            </a:r>
            <a:r>
              <a:rPr dirty="0" sz="110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workshops,</a:t>
            </a:r>
            <a:r>
              <a:rPr dirty="0" sz="110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and</a:t>
            </a:r>
            <a:r>
              <a:rPr dirty="0" sz="110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C2820"/>
                </a:solidFill>
                <a:latin typeface="Arial"/>
                <a:cs typeface="Arial"/>
              </a:rPr>
              <a:t>classical</a:t>
            </a:r>
            <a:r>
              <a:rPr dirty="0" sz="110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dance</a:t>
            </a:r>
            <a:r>
              <a:rPr dirty="0" sz="110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lessons</a:t>
            </a:r>
            <a:r>
              <a:rPr dirty="0" sz="110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to</a:t>
            </a:r>
            <a:r>
              <a:rPr dirty="0" sz="110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truly</a:t>
            </a:r>
            <a:r>
              <a:rPr dirty="0" sz="110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C2820"/>
                </a:solidFill>
                <a:latin typeface="Arial"/>
                <a:cs typeface="Arial"/>
              </a:rPr>
              <a:t>immerse yourself.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99274" y="1682114"/>
            <a:ext cx="4399953" cy="4399953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7486574" y="6237261"/>
            <a:ext cx="183388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223D31"/>
                </a:solidFill>
                <a:latin typeface="Arial"/>
                <a:cs typeface="Arial"/>
              </a:rPr>
              <a:t>Local</a:t>
            </a:r>
            <a:r>
              <a:rPr dirty="0" sz="1400" spc="-30">
                <a:solidFill>
                  <a:srgbClr val="223D31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223D31"/>
                </a:solidFill>
                <a:latin typeface="Arial"/>
                <a:cs typeface="Arial"/>
              </a:rPr>
              <a:t>Immersion</a:t>
            </a:r>
            <a:r>
              <a:rPr dirty="0" sz="1400" spc="-25">
                <a:solidFill>
                  <a:srgbClr val="223D31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223D31"/>
                </a:solidFill>
                <a:latin typeface="Arial"/>
                <a:cs typeface="Arial"/>
              </a:rPr>
              <a:t>Tours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486574" y="6599808"/>
            <a:ext cx="422338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6400"/>
              </a:lnSpc>
              <a:spcBef>
                <a:spcPts val="100"/>
              </a:spcBef>
            </a:pP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Participate</a:t>
            </a:r>
            <a:r>
              <a:rPr dirty="0" sz="1100" spc="-4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in</a:t>
            </a:r>
            <a:r>
              <a:rPr dirty="0" sz="1100" spc="-4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authentic</a:t>
            </a:r>
            <a:r>
              <a:rPr dirty="0" sz="1100" spc="-4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village</a:t>
            </a:r>
            <a:r>
              <a:rPr dirty="0" sz="1100" spc="-3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tours,</a:t>
            </a:r>
            <a:r>
              <a:rPr dirty="0" sz="1100" spc="-4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festival</a:t>
            </a:r>
            <a:r>
              <a:rPr dirty="0" sz="1100" spc="-4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celebrations,</a:t>
            </a:r>
            <a:r>
              <a:rPr dirty="0" sz="1100" spc="-4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and</a:t>
            </a:r>
            <a:r>
              <a:rPr dirty="0" sz="1100" spc="-3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C2820"/>
                </a:solidFill>
                <a:latin typeface="Arial"/>
                <a:cs typeface="Arial"/>
              </a:rPr>
              <a:t>street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food</a:t>
            </a:r>
            <a:r>
              <a:rPr dirty="0" sz="110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safaris,</a:t>
            </a:r>
            <a:r>
              <a:rPr dirty="0" sz="110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C2820"/>
                </a:solidFill>
                <a:latin typeface="Arial"/>
                <a:cs typeface="Arial"/>
              </a:rPr>
              <a:t>connecting</a:t>
            </a:r>
            <a:r>
              <a:rPr dirty="0" sz="110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with</a:t>
            </a:r>
            <a:r>
              <a:rPr dirty="0" sz="110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local</a:t>
            </a:r>
            <a:r>
              <a:rPr dirty="0" sz="110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communities</a:t>
            </a:r>
            <a:r>
              <a:rPr dirty="0" sz="110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and</a:t>
            </a:r>
            <a:r>
              <a:rPr dirty="0" sz="110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their</a:t>
            </a:r>
            <a:r>
              <a:rPr dirty="0" sz="110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way</a:t>
            </a:r>
            <a:r>
              <a:rPr dirty="0" sz="110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of</a:t>
            </a:r>
            <a:r>
              <a:rPr dirty="0" sz="110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C2820"/>
                </a:solidFill>
                <a:latin typeface="Arial"/>
                <a:cs typeface="Arial"/>
              </a:rPr>
              <a:t>life.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726093" y="7648041"/>
            <a:ext cx="706691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Discover</a:t>
            </a:r>
            <a:r>
              <a:rPr dirty="0" sz="1100" spc="-4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India</a:t>
            </a:r>
            <a:r>
              <a:rPr dirty="0" sz="1100" spc="-4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offers</a:t>
            </a:r>
            <a:r>
              <a:rPr dirty="0" sz="1100" spc="-3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unique</a:t>
            </a:r>
            <a:r>
              <a:rPr dirty="0" sz="1100" spc="-4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itineraries</a:t>
            </a:r>
            <a:r>
              <a:rPr dirty="0" sz="1100" spc="-4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C2820"/>
                </a:solidFill>
                <a:latin typeface="Arial"/>
                <a:cs typeface="Arial"/>
              </a:rPr>
              <a:t>designed</a:t>
            </a:r>
            <a:r>
              <a:rPr dirty="0" sz="1100" spc="-3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to</a:t>
            </a:r>
            <a:r>
              <a:rPr dirty="0" sz="1100" spc="-4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provide</a:t>
            </a:r>
            <a:r>
              <a:rPr dirty="0" sz="1100" spc="-3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profound</a:t>
            </a:r>
            <a:r>
              <a:rPr dirty="0" sz="1100" spc="-4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cultural</a:t>
            </a:r>
            <a:r>
              <a:rPr dirty="0" sz="1100" spc="-4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insights</a:t>
            </a:r>
            <a:r>
              <a:rPr dirty="0" sz="1100" spc="-3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and</a:t>
            </a:r>
            <a:r>
              <a:rPr dirty="0" sz="1100" spc="-4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C2820"/>
                </a:solidFill>
                <a:latin typeface="Arial"/>
                <a:cs typeface="Arial"/>
              </a:rPr>
              <a:t>unforgettable</a:t>
            </a:r>
            <a:r>
              <a:rPr dirty="0" sz="1100" spc="-3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C2820"/>
                </a:solidFill>
                <a:latin typeface="Arial"/>
                <a:cs typeface="Arial"/>
              </a:rPr>
              <a:t>memories.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5849" y="616568"/>
            <a:ext cx="12489815" cy="138049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5450"/>
              </a:lnSpc>
              <a:tabLst>
                <a:tab pos="626745" algn="l"/>
                <a:tab pos="3021965" algn="l"/>
                <a:tab pos="4895215" algn="l"/>
                <a:tab pos="5816600" algn="l"/>
                <a:tab pos="7595234" algn="l"/>
                <a:tab pos="8853170" algn="l"/>
                <a:tab pos="9835515" algn="l"/>
                <a:tab pos="11278235" algn="l"/>
              </a:tabLst>
            </a:pPr>
            <a:r>
              <a:rPr dirty="0" sz="4350" spc="-10"/>
              <a:t>Technology</a:t>
            </a:r>
            <a:r>
              <a:rPr dirty="0" sz="4350"/>
              <a:t>	</a:t>
            </a:r>
            <a:r>
              <a:rPr dirty="0" sz="4350" spc="-10"/>
              <a:t>Behind</a:t>
            </a:r>
            <a:r>
              <a:rPr dirty="0" sz="4350"/>
              <a:t>	</a:t>
            </a:r>
            <a:r>
              <a:rPr dirty="0" sz="4350" spc="-25"/>
              <a:t>the</a:t>
            </a:r>
            <a:r>
              <a:rPr dirty="0" sz="4350"/>
              <a:t>	</a:t>
            </a:r>
            <a:r>
              <a:rPr dirty="0" sz="4350" spc="-10"/>
              <a:t>Magic:</a:t>
            </a:r>
            <a:r>
              <a:rPr dirty="0" sz="4350"/>
              <a:t>	</a:t>
            </a:r>
            <a:r>
              <a:rPr dirty="0" sz="4350" spc="-25"/>
              <a:t>How</a:t>
            </a:r>
            <a:r>
              <a:rPr dirty="0" sz="4350"/>
              <a:t>	</a:t>
            </a:r>
            <a:r>
              <a:rPr dirty="0" sz="4350" spc="-25"/>
              <a:t>We</a:t>
            </a:r>
            <a:r>
              <a:rPr dirty="0" sz="4350"/>
              <a:t>	</a:t>
            </a:r>
            <a:r>
              <a:rPr dirty="0" sz="4350" spc="-10"/>
              <a:t>Bring</a:t>
            </a:r>
            <a:r>
              <a:rPr dirty="0" sz="4350"/>
              <a:t>	</a:t>
            </a:r>
            <a:r>
              <a:rPr dirty="0" sz="4350" spc="-10"/>
              <a:t>India </a:t>
            </a:r>
            <a:r>
              <a:rPr dirty="0" sz="4350" spc="-25"/>
              <a:t>to</a:t>
            </a:r>
            <a:r>
              <a:rPr dirty="0" sz="4350"/>
              <a:t>	</a:t>
            </a:r>
            <a:r>
              <a:rPr dirty="0" sz="4350" spc="-20"/>
              <a:t>Life</a:t>
            </a:r>
            <a:endParaRPr sz="4350"/>
          </a:p>
        </p:txBody>
      </p:sp>
      <p:sp>
        <p:nvSpPr>
          <p:cNvPr id="3" name="object 3" descr=""/>
          <p:cNvSpPr txBox="1"/>
          <p:nvPr/>
        </p:nvSpPr>
        <p:spPr>
          <a:xfrm>
            <a:off x="814496" y="2729484"/>
            <a:ext cx="3891915" cy="1559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81455">
              <a:lnSpc>
                <a:spcPct val="100000"/>
              </a:lnSpc>
              <a:spcBef>
                <a:spcPts val="100"/>
              </a:spcBef>
            </a:pPr>
            <a:r>
              <a:rPr dirty="0" sz="2150">
                <a:solidFill>
                  <a:srgbClr val="2C2820"/>
                </a:solidFill>
                <a:latin typeface="Arial"/>
                <a:cs typeface="Arial"/>
              </a:rPr>
              <a:t>Cloud</a:t>
            </a:r>
            <a:r>
              <a:rPr dirty="0" sz="2150" spc="-8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2150" spc="-10">
                <a:solidFill>
                  <a:srgbClr val="2C2820"/>
                </a:solidFill>
                <a:latin typeface="Arial"/>
                <a:cs typeface="Arial"/>
              </a:rPr>
              <a:t>Infrastructure</a:t>
            </a:r>
            <a:endParaRPr sz="2150">
              <a:latin typeface="Arial"/>
              <a:cs typeface="Arial"/>
            </a:endParaRPr>
          </a:p>
          <a:p>
            <a:pPr algn="r" marL="543560" marR="5080" indent="-531495">
              <a:lnSpc>
                <a:spcPct val="133300"/>
              </a:lnSpc>
              <a:spcBef>
                <a:spcPts val="1095"/>
              </a:spcBef>
            </a:pPr>
            <a:r>
              <a:rPr dirty="0" sz="1750">
                <a:solidFill>
                  <a:srgbClr val="2C2820"/>
                </a:solidFill>
                <a:latin typeface="Arial"/>
                <a:cs typeface="Arial"/>
              </a:rPr>
              <a:t>Robust</a:t>
            </a:r>
            <a:r>
              <a:rPr dirty="0" sz="1750" spc="-8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2C2820"/>
                </a:solidFill>
                <a:latin typeface="Arial"/>
                <a:cs typeface="Arial"/>
              </a:rPr>
              <a:t>and</a:t>
            </a:r>
            <a:r>
              <a:rPr dirty="0" sz="1750" spc="-7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2C2820"/>
                </a:solidFill>
                <a:latin typeface="Arial"/>
                <a:cs typeface="Arial"/>
              </a:rPr>
              <a:t>scalable</a:t>
            </a:r>
            <a:r>
              <a:rPr dirty="0" sz="1750" spc="-7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2C2820"/>
                </a:solidFill>
                <a:latin typeface="Arial"/>
                <a:cs typeface="Arial"/>
              </a:rPr>
              <a:t>cloud</a:t>
            </a:r>
            <a:r>
              <a:rPr dirty="0" sz="1750" spc="-7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2C2820"/>
                </a:solidFill>
                <a:latin typeface="Arial"/>
                <a:cs typeface="Arial"/>
              </a:rPr>
              <a:t>solutions</a:t>
            </a:r>
            <a:r>
              <a:rPr dirty="0" sz="1750" spc="-7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750" spc="-25">
                <a:solidFill>
                  <a:srgbClr val="2C2820"/>
                </a:solidFill>
                <a:latin typeface="Arial"/>
                <a:cs typeface="Arial"/>
              </a:rPr>
              <a:t>for </a:t>
            </a:r>
            <a:r>
              <a:rPr dirty="0" sz="1750">
                <a:solidFill>
                  <a:srgbClr val="2C2820"/>
                </a:solidFill>
                <a:latin typeface="Arial"/>
                <a:cs typeface="Arial"/>
              </a:rPr>
              <a:t>seamless</a:t>
            </a:r>
            <a:r>
              <a:rPr dirty="0" sz="1750" spc="-5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2C2820"/>
                </a:solidFill>
                <a:latin typeface="Arial"/>
                <a:cs typeface="Arial"/>
              </a:rPr>
              <a:t>performance</a:t>
            </a:r>
            <a:r>
              <a:rPr dirty="0" sz="1750" spc="-5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2C2820"/>
                </a:solidFill>
                <a:latin typeface="Arial"/>
                <a:cs typeface="Arial"/>
              </a:rPr>
              <a:t>and</a:t>
            </a:r>
            <a:r>
              <a:rPr dirty="0" sz="1750" spc="-5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2C2820"/>
                </a:solidFill>
                <a:latin typeface="Arial"/>
                <a:cs typeface="Arial"/>
              </a:rPr>
              <a:t>global</a:t>
            </a:r>
            <a:endParaRPr sz="1750">
              <a:latin typeface="Arial"/>
              <a:cs typeface="Arial"/>
            </a:endParaRPr>
          </a:p>
          <a:p>
            <a:pPr algn="r" marR="6350">
              <a:lnSpc>
                <a:spcPct val="100000"/>
              </a:lnSpc>
              <a:spcBef>
                <a:spcPts val="700"/>
              </a:spcBef>
            </a:pPr>
            <a:r>
              <a:rPr dirty="0" sz="1750" spc="-10">
                <a:solidFill>
                  <a:srgbClr val="2C2820"/>
                </a:solidFill>
                <a:latin typeface="Arial"/>
                <a:cs typeface="Arial"/>
              </a:rPr>
              <a:t>accessibility.</a:t>
            </a:r>
            <a:endParaRPr sz="175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9923894" y="2729484"/>
            <a:ext cx="3879215" cy="1559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50" spc="-10">
                <a:solidFill>
                  <a:srgbClr val="2C2820"/>
                </a:solidFill>
                <a:latin typeface="Arial"/>
                <a:cs typeface="Arial"/>
              </a:rPr>
              <a:t>AI-</a:t>
            </a:r>
            <a:r>
              <a:rPr dirty="0" sz="2150">
                <a:solidFill>
                  <a:srgbClr val="2C2820"/>
                </a:solidFill>
                <a:latin typeface="Arial"/>
                <a:cs typeface="Arial"/>
              </a:rPr>
              <a:t>Powered</a:t>
            </a:r>
            <a:r>
              <a:rPr dirty="0" sz="2150" spc="-9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2150" spc="-10">
                <a:solidFill>
                  <a:srgbClr val="2C2820"/>
                </a:solidFill>
                <a:latin typeface="Arial"/>
                <a:cs typeface="Arial"/>
              </a:rPr>
              <a:t>Personalisation</a:t>
            </a:r>
            <a:endParaRPr sz="2150">
              <a:latin typeface="Arial"/>
              <a:cs typeface="Arial"/>
            </a:endParaRPr>
          </a:p>
          <a:p>
            <a:pPr marL="12700" marR="5080">
              <a:lnSpc>
                <a:spcPct val="133300"/>
              </a:lnSpc>
              <a:spcBef>
                <a:spcPts val="1095"/>
              </a:spcBef>
            </a:pPr>
            <a:r>
              <a:rPr dirty="0" sz="1750" spc="-10">
                <a:solidFill>
                  <a:srgbClr val="2C2820"/>
                </a:solidFill>
                <a:latin typeface="Arial"/>
                <a:cs typeface="Arial"/>
              </a:rPr>
              <a:t>Personalised</a:t>
            </a:r>
            <a:r>
              <a:rPr dirty="0" sz="1750" spc="-3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2C2820"/>
                </a:solidFill>
                <a:latin typeface="Arial"/>
                <a:cs typeface="Arial"/>
              </a:rPr>
              <a:t>recommendations</a:t>
            </a:r>
            <a:r>
              <a:rPr dirty="0" sz="1750" spc="-3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750" spc="-25">
                <a:solidFill>
                  <a:srgbClr val="2C2820"/>
                </a:solidFill>
                <a:latin typeface="Arial"/>
                <a:cs typeface="Arial"/>
              </a:rPr>
              <a:t>for </a:t>
            </a:r>
            <a:r>
              <a:rPr dirty="0" sz="1750" spc="-10">
                <a:solidFill>
                  <a:srgbClr val="2C2820"/>
                </a:solidFill>
                <a:latin typeface="Arial"/>
                <a:cs typeface="Arial"/>
              </a:rPr>
              <a:t>destinations</a:t>
            </a:r>
            <a:r>
              <a:rPr dirty="0" sz="1750" spc="-5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2C2820"/>
                </a:solidFill>
                <a:latin typeface="Arial"/>
                <a:cs typeface="Arial"/>
              </a:rPr>
              <a:t>and</a:t>
            </a:r>
            <a:r>
              <a:rPr dirty="0" sz="1750" spc="-5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2C2820"/>
                </a:solidFill>
                <a:latin typeface="Arial"/>
                <a:cs typeface="Arial"/>
              </a:rPr>
              <a:t>experiences</a:t>
            </a:r>
            <a:r>
              <a:rPr dirty="0" sz="1750" spc="-5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2C2820"/>
                </a:solidFill>
                <a:latin typeface="Arial"/>
                <a:cs typeface="Arial"/>
              </a:rPr>
              <a:t>based</a:t>
            </a:r>
            <a:r>
              <a:rPr dirty="0" sz="1750" spc="-5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750" spc="-25">
                <a:solidFill>
                  <a:srgbClr val="2C2820"/>
                </a:solidFill>
                <a:latin typeface="Arial"/>
                <a:cs typeface="Arial"/>
              </a:rPr>
              <a:t>on </a:t>
            </a:r>
            <a:r>
              <a:rPr dirty="0" sz="1750">
                <a:solidFill>
                  <a:srgbClr val="2C2820"/>
                </a:solidFill>
                <a:latin typeface="Arial"/>
                <a:cs typeface="Arial"/>
              </a:rPr>
              <a:t>user</a:t>
            </a:r>
            <a:r>
              <a:rPr dirty="0" sz="1750" spc="-3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2C2820"/>
                </a:solidFill>
                <a:latin typeface="Arial"/>
                <a:cs typeface="Arial"/>
              </a:rPr>
              <a:t>preferences.</a:t>
            </a:r>
            <a:endParaRPr sz="175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7409" y="2446858"/>
            <a:ext cx="4575568" cy="4575568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9923894" y="5184076"/>
            <a:ext cx="3556635" cy="1559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50">
                <a:solidFill>
                  <a:srgbClr val="2C2820"/>
                </a:solidFill>
                <a:latin typeface="Arial"/>
                <a:cs typeface="Arial"/>
              </a:rPr>
              <a:t>Advanced</a:t>
            </a:r>
            <a:r>
              <a:rPr dirty="0" sz="2150" spc="-8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2C2820"/>
                </a:solidFill>
                <a:latin typeface="Arial"/>
                <a:cs typeface="Arial"/>
              </a:rPr>
              <a:t>VR/AR</a:t>
            </a:r>
            <a:r>
              <a:rPr dirty="0" sz="2150" spc="-8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2150" spc="-10">
                <a:solidFill>
                  <a:srgbClr val="2C2820"/>
                </a:solidFill>
                <a:latin typeface="Arial"/>
                <a:cs typeface="Arial"/>
              </a:rPr>
              <a:t>Integration</a:t>
            </a:r>
            <a:endParaRPr sz="2150">
              <a:latin typeface="Arial"/>
              <a:cs typeface="Arial"/>
            </a:endParaRPr>
          </a:p>
          <a:p>
            <a:pPr marL="12700" marR="5080">
              <a:lnSpc>
                <a:spcPct val="133300"/>
              </a:lnSpc>
              <a:spcBef>
                <a:spcPts val="1095"/>
              </a:spcBef>
            </a:pPr>
            <a:r>
              <a:rPr dirty="0" sz="1750" spc="-20">
                <a:solidFill>
                  <a:srgbClr val="2C2820"/>
                </a:solidFill>
                <a:latin typeface="Arial"/>
                <a:cs typeface="Arial"/>
              </a:rPr>
              <a:t>Cutting-</a:t>
            </a:r>
            <a:r>
              <a:rPr dirty="0" sz="1750">
                <a:solidFill>
                  <a:srgbClr val="2C2820"/>
                </a:solidFill>
                <a:latin typeface="Arial"/>
                <a:cs typeface="Arial"/>
              </a:rPr>
              <a:t>edge</a:t>
            </a:r>
            <a:r>
              <a:rPr dirty="0" sz="1750" spc="-3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2C2820"/>
                </a:solidFill>
                <a:latin typeface="Arial"/>
                <a:cs typeface="Arial"/>
              </a:rPr>
              <a:t>virtual</a:t>
            </a:r>
            <a:r>
              <a:rPr dirty="0" sz="1750" spc="-3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2C2820"/>
                </a:solidFill>
                <a:latin typeface="Arial"/>
                <a:cs typeface="Arial"/>
              </a:rPr>
              <a:t>and</a:t>
            </a:r>
            <a:r>
              <a:rPr dirty="0" sz="1750" spc="-3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2C2820"/>
                </a:solidFill>
                <a:latin typeface="Arial"/>
                <a:cs typeface="Arial"/>
              </a:rPr>
              <a:t>augmented </a:t>
            </a:r>
            <a:r>
              <a:rPr dirty="0" sz="1750">
                <a:solidFill>
                  <a:srgbClr val="2C2820"/>
                </a:solidFill>
                <a:latin typeface="Arial"/>
                <a:cs typeface="Arial"/>
              </a:rPr>
              <a:t>reality</a:t>
            </a:r>
            <a:r>
              <a:rPr dirty="0" sz="1750" spc="-5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2C2820"/>
                </a:solidFill>
                <a:latin typeface="Arial"/>
                <a:cs typeface="Arial"/>
              </a:rPr>
              <a:t>features</a:t>
            </a:r>
            <a:r>
              <a:rPr dirty="0" sz="1750" spc="-5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2C2820"/>
                </a:solidFill>
                <a:latin typeface="Arial"/>
                <a:cs typeface="Arial"/>
              </a:rPr>
              <a:t>for</a:t>
            </a:r>
            <a:r>
              <a:rPr dirty="0" sz="1750" spc="-5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2C2820"/>
                </a:solidFill>
                <a:latin typeface="Arial"/>
                <a:cs typeface="Arial"/>
              </a:rPr>
              <a:t>immersive exploration.</a:t>
            </a:r>
            <a:endParaRPr sz="175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411164" y="5184076"/>
            <a:ext cx="3332479" cy="1559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50">
                <a:solidFill>
                  <a:srgbClr val="2C2820"/>
                </a:solidFill>
                <a:latin typeface="Arial"/>
                <a:cs typeface="Arial"/>
              </a:rPr>
              <a:t>Secure</a:t>
            </a:r>
            <a:r>
              <a:rPr dirty="0" sz="2150" spc="-10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2150">
                <a:solidFill>
                  <a:srgbClr val="2C2820"/>
                </a:solidFill>
                <a:latin typeface="Arial"/>
                <a:cs typeface="Arial"/>
              </a:rPr>
              <a:t>Payment</a:t>
            </a:r>
            <a:r>
              <a:rPr dirty="0" sz="2150" spc="-10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2150" spc="-10">
                <a:solidFill>
                  <a:srgbClr val="2C2820"/>
                </a:solidFill>
                <a:latin typeface="Arial"/>
                <a:cs typeface="Arial"/>
              </a:rPr>
              <a:t>Gateways</a:t>
            </a:r>
            <a:endParaRPr sz="2150">
              <a:latin typeface="Arial"/>
              <a:cs typeface="Arial"/>
            </a:endParaRPr>
          </a:p>
          <a:p>
            <a:pPr algn="r" marL="95250" marR="42545" indent="357505">
              <a:lnSpc>
                <a:spcPct val="133300"/>
              </a:lnSpc>
              <a:spcBef>
                <a:spcPts val="1095"/>
              </a:spcBef>
            </a:pPr>
            <a:r>
              <a:rPr dirty="0" sz="1750">
                <a:solidFill>
                  <a:srgbClr val="2C2820"/>
                </a:solidFill>
                <a:latin typeface="Arial"/>
                <a:cs typeface="Arial"/>
              </a:rPr>
              <a:t>Ensuring</a:t>
            </a:r>
            <a:r>
              <a:rPr dirty="0" sz="1750" spc="-6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2C2820"/>
                </a:solidFill>
                <a:latin typeface="Arial"/>
                <a:cs typeface="Arial"/>
              </a:rPr>
              <a:t>safe</a:t>
            </a:r>
            <a:r>
              <a:rPr dirty="0" sz="1750" spc="-5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2C2820"/>
                </a:solidFill>
                <a:latin typeface="Arial"/>
                <a:cs typeface="Arial"/>
              </a:rPr>
              <a:t>and</a:t>
            </a:r>
            <a:r>
              <a:rPr dirty="0" sz="1750" spc="-5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2C2820"/>
                </a:solidFill>
                <a:latin typeface="Arial"/>
                <a:cs typeface="Arial"/>
              </a:rPr>
              <a:t>encrypted transactions</a:t>
            </a:r>
            <a:r>
              <a:rPr dirty="0" sz="1750" spc="-3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2C2820"/>
                </a:solidFill>
                <a:latin typeface="Arial"/>
                <a:cs typeface="Arial"/>
              </a:rPr>
              <a:t>for</a:t>
            </a:r>
            <a:r>
              <a:rPr dirty="0" sz="175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2C2820"/>
                </a:solidFill>
                <a:latin typeface="Arial"/>
                <a:cs typeface="Arial"/>
              </a:rPr>
              <a:t>all</a:t>
            </a:r>
            <a:r>
              <a:rPr dirty="0" sz="175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2C2820"/>
                </a:solidFill>
                <a:latin typeface="Arial"/>
                <a:cs typeface="Arial"/>
              </a:rPr>
              <a:t>bookings</a:t>
            </a:r>
            <a:r>
              <a:rPr dirty="0" sz="1750" spc="-3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750" spc="-25">
                <a:solidFill>
                  <a:srgbClr val="2C2820"/>
                </a:solidFill>
                <a:latin typeface="Arial"/>
                <a:cs typeface="Arial"/>
              </a:rPr>
              <a:t>and</a:t>
            </a:r>
            <a:endParaRPr sz="1750">
              <a:latin typeface="Arial"/>
              <a:cs typeface="Arial"/>
            </a:endParaRPr>
          </a:p>
          <a:p>
            <a:pPr algn="r" marR="43180">
              <a:lnSpc>
                <a:spcPct val="100000"/>
              </a:lnSpc>
              <a:spcBef>
                <a:spcPts val="700"/>
              </a:spcBef>
            </a:pPr>
            <a:r>
              <a:rPr dirty="0" sz="1750" spc="-10">
                <a:solidFill>
                  <a:srgbClr val="2C2820"/>
                </a:solidFill>
                <a:latin typeface="Arial"/>
                <a:cs typeface="Arial"/>
              </a:rPr>
              <a:t>purchases.</a:t>
            </a:r>
            <a:endParaRPr sz="175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65849" y="7344194"/>
            <a:ext cx="9199245" cy="292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750" spc="-10">
                <a:solidFill>
                  <a:srgbClr val="2C2820"/>
                </a:solidFill>
                <a:latin typeface="Arial"/>
                <a:cs typeface="Arial"/>
              </a:rPr>
              <a:t>Leveraging</a:t>
            </a:r>
            <a:r>
              <a:rPr dirty="0" sz="1750" spc="-6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2C2820"/>
                </a:solidFill>
                <a:latin typeface="Arial"/>
                <a:cs typeface="Arial"/>
              </a:rPr>
              <a:t>the</a:t>
            </a:r>
            <a:r>
              <a:rPr dirty="0" sz="1750" spc="-5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2C2820"/>
                </a:solidFill>
                <a:latin typeface="Arial"/>
                <a:cs typeface="Arial"/>
              </a:rPr>
              <a:t>latest</a:t>
            </a:r>
            <a:r>
              <a:rPr dirty="0" sz="1750" spc="-5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2C2820"/>
                </a:solidFill>
                <a:latin typeface="Arial"/>
                <a:cs typeface="Arial"/>
              </a:rPr>
              <a:t>technology</a:t>
            </a:r>
            <a:r>
              <a:rPr dirty="0" sz="1750" spc="-5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2C2820"/>
                </a:solidFill>
                <a:latin typeface="Arial"/>
                <a:cs typeface="Arial"/>
              </a:rPr>
              <a:t>to</a:t>
            </a:r>
            <a:r>
              <a:rPr dirty="0" sz="1750" spc="-5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2C2820"/>
                </a:solidFill>
                <a:latin typeface="Arial"/>
                <a:cs typeface="Arial"/>
              </a:rPr>
              <a:t>deliver</a:t>
            </a:r>
            <a:r>
              <a:rPr dirty="0" sz="1750" spc="-5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2C2820"/>
                </a:solidFill>
                <a:latin typeface="Arial"/>
                <a:cs typeface="Arial"/>
              </a:rPr>
              <a:t>a</a:t>
            </a:r>
            <a:r>
              <a:rPr dirty="0" sz="1750" spc="-5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2C2820"/>
                </a:solidFill>
                <a:latin typeface="Arial"/>
                <a:cs typeface="Arial"/>
              </a:rPr>
              <a:t>superior,</a:t>
            </a:r>
            <a:r>
              <a:rPr dirty="0" sz="1750" spc="-5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2C2820"/>
                </a:solidFill>
                <a:latin typeface="Arial"/>
                <a:cs typeface="Arial"/>
              </a:rPr>
              <a:t>secure,</a:t>
            </a:r>
            <a:r>
              <a:rPr dirty="0" sz="1750" spc="-5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2C2820"/>
                </a:solidFill>
                <a:latin typeface="Arial"/>
                <a:cs typeface="Arial"/>
              </a:rPr>
              <a:t>and</a:t>
            </a:r>
            <a:r>
              <a:rPr dirty="0" sz="1750" spc="-5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2C2820"/>
                </a:solidFill>
                <a:latin typeface="Arial"/>
                <a:cs typeface="Arial"/>
              </a:rPr>
              <a:t>engaging</a:t>
            </a:r>
            <a:r>
              <a:rPr dirty="0" sz="1750" spc="-5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750">
                <a:solidFill>
                  <a:srgbClr val="2C2820"/>
                </a:solidFill>
                <a:latin typeface="Arial"/>
                <a:cs typeface="Arial"/>
              </a:rPr>
              <a:t>user</a:t>
            </a:r>
            <a:r>
              <a:rPr dirty="0" sz="1750" spc="-5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2C2820"/>
                </a:solidFill>
                <a:latin typeface="Arial"/>
                <a:cs typeface="Arial"/>
              </a:rPr>
              <a:t>experience.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19266" y="591305"/>
            <a:ext cx="6642100" cy="197866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5200"/>
              </a:lnSpc>
              <a:tabLst>
                <a:tab pos="1037590" algn="l"/>
                <a:tab pos="2294255" algn="l"/>
                <a:tab pos="2910205" algn="l"/>
                <a:tab pos="5369560" algn="l"/>
              </a:tabLst>
            </a:pPr>
            <a:r>
              <a:rPr dirty="0" sz="4150" spc="-25"/>
              <a:t>Our</a:t>
            </a:r>
            <a:r>
              <a:rPr dirty="0" sz="4150"/>
              <a:t>	</a:t>
            </a:r>
            <a:r>
              <a:rPr dirty="0" sz="4150" spc="-10"/>
              <a:t>Impact:</a:t>
            </a:r>
            <a:r>
              <a:rPr dirty="0" sz="4150"/>
              <a:t>	</a:t>
            </a:r>
            <a:r>
              <a:rPr dirty="0" sz="4150" spc="-10"/>
              <a:t>Preserving Heritage,</a:t>
            </a:r>
            <a:r>
              <a:rPr dirty="0" sz="4150"/>
              <a:t>	</a:t>
            </a:r>
            <a:r>
              <a:rPr dirty="0" sz="4150" spc="-10"/>
              <a:t>Empowering</a:t>
            </a:r>
            <a:r>
              <a:rPr dirty="0" sz="4150"/>
              <a:t>	</a:t>
            </a:r>
            <a:r>
              <a:rPr dirty="0" sz="4150" spc="-20"/>
              <a:t>Local </a:t>
            </a:r>
            <a:r>
              <a:rPr dirty="0" sz="4150" spc="-10"/>
              <a:t>Communities</a:t>
            </a:r>
            <a:endParaRPr sz="4150"/>
          </a:p>
        </p:txBody>
      </p:sp>
      <p:sp>
        <p:nvSpPr>
          <p:cNvPr id="4" name="object 4" descr=""/>
          <p:cNvSpPr/>
          <p:nvPr/>
        </p:nvSpPr>
        <p:spPr>
          <a:xfrm>
            <a:off x="6231966" y="2903689"/>
            <a:ext cx="7653020" cy="3817620"/>
          </a:xfrm>
          <a:custGeom>
            <a:avLst/>
            <a:gdLst/>
            <a:ahLst/>
            <a:cxnLst/>
            <a:rect l="l" t="t" r="r" b="b"/>
            <a:pathLst>
              <a:path w="7653019" h="3817620">
                <a:moveTo>
                  <a:pt x="7652855" y="31953"/>
                </a:moveTo>
                <a:lnTo>
                  <a:pt x="7650327" y="19570"/>
                </a:lnTo>
                <a:lnTo>
                  <a:pt x="7643444" y="9410"/>
                </a:lnTo>
                <a:lnTo>
                  <a:pt x="7633284" y="2540"/>
                </a:lnTo>
                <a:lnTo>
                  <a:pt x="7620902" y="0"/>
                </a:lnTo>
                <a:lnTo>
                  <a:pt x="3794493" y="0"/>
                </a:lnTo>
                <a:lnTo>
                  <a:pt x="31953" y="0"/>
                </a:lnTo>
                <a:lnTo>
                  <a:pt x="19558" y="2527"/>
                </a:lnTo>
                <a:lnTo>
                  <a:pt x="9398" y="9398"/>
                </a:lnTo>
                <a:lnTo>
                  <a:pt x="2514" y="19558"/>
                </a:lnTo>
                <a:lnTo>
                  <a:pt x="0" y="31940"/>
                </a:lnTo>
                <a:lnTo>
                  <a:pt x="0" y="2217623"/>
                </a:lnTo>
                <a:lnTo>
                  <a:pt x="0" y="3785666"/>
                </a:lnTo>
                <a:lnTo>
                  <a:pt x="2527" y="3798062"/>
                </a:lnTo>
                <a:lnTo>
                  <a:pt x="9398" y="3808222"/>
                </a:lnTo>
                <a:lnTo>
                  <a:pt x="19558" y="3815092"/>
                </a:lnTo>
                <a:lnTo>
                  <a:pt x="31953" y="3817620"/>
                </a:lnTo>
                <a:lnTo>
                  <a:pt x="7620902" y="3817620"/>
                </a:lnTo>
                <a:lnTo>
                  <a:pt x="7633284" y="3815092"/>
                </a:lnTo>
                <a:lnTo>
                  <a:pt x="7643444" y="3808222"/>
                </a:lnTo>
                <a:lnTo>
                  <a:pt x="7650327" y="3798062"/>
                </a:lnTo>
                <a:lnTo>
                  <a:pt x="7652855" y="3785666"/>
                </a:lnTo>
                <a:lnTo>
                  <a:pt x="7652855" y="31953"/>
                </a:lnTo>
                <a:close/>
              </a:path>
            </a:pathLst>
          </a:custGeom>
          <a:solidFill>
            <a:srgbClr val="EFEC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6432270" y="3116262"/>
            <a:ext cx="3335020" cy="147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50">
                <a:solidFill>
                  <a:srgbClr val="2C2820"/>
                </a:solidFill>
                <a:latin typeface="Arial"/>
                <a:cs typeface="Arial"/>
              </a:rPr>
              <a:t>Heritage</a:t>
            </a:r>
            <a:r>
              <a:rPr dirty="0" sz="2050" spc="-3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2050" spc="-10">
                <a:solidFill>
                  <a:srgbClr val="2C2820"/>
                </a:solidFill>
                <a:latin typeface="Arial"/>
                <a:cs typeface="Arial"/>
              </a:rPr>
              <a:t>Preservation</a:t>
            </a:r>
            <a:endParaRPr sz="2050">
              <a:latin typeface="Arial"/>
              <a:cs typeface="Arial"/>
            </a:endParaRPr>
          </a:p>
          <a:p>
            <a:pPr marL="12700" marR="5080">
              <a:lnSpc>
                <a:spcPct val="133800"/>
              </a:lnSpc>
              <a:spcBef>
                <a:spcPts val="1035"/>
              </a:spcBef>
            </a:pPr>
            <a:r>
              <a:rPr dirty="0" sz="1650">
                <a:solidFill>
                  <a:srgbClr val="2C2820"/>
                </a:solidFill>
                <a:latin typeface="Arial"/>
                <a:cs typeface="Arial"/>
              </a:rPr>
              <a:t>A</a:t>
            </a:r>
            <a:r>
              <a:rPr dirty="0" sz="1650" spc="-1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2C2820"/>
                </a:solidFill>
                <a:latin typeface="Arial"/>
                <a:cs typeface="Arial"/>
              </a:rPr>
              <a:t>portion</a:t>
            </a:r>
            <a:r>
              <a:rPr dirty="0" sz="1650" spc="-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2C2820"/>
                </a:solidFill>
                <a:latin typeface="Arial"/>
                <a:cs typeface="Arial"/>
              </a:rPr>
              <a:t>of</a:t>
            </a:r>
            <a:r>
              <a:rPr dirty="0" sz="1650" spc="-1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2C2820"/>
                </a:solidFill>
                <a:latin typeface="Arial"/>
                <a:cs typeface="Arial"/>
              </a:rPr>
              <a:t>every</a:t>
            </a:r>
            <a:r>
              <a:rPr dirty="0" sz="1650" spc="-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2C2820"/>
                </a:solidFill>
                <a:latin typeface="Arial"/>
                <a:cs typeface="Arial"/>
              </a:rPr>
              <a:t>booking </a:t>
            </a:r>
            <a:r>
              <a:rPr dirty="0" sz="1650">
                <a:solidFill>
                  <a:srgbClr val="2C2820"/>
                </a:solidFill>
                <a:latin typeface="Arial"/>
                <a:cs typeface="Arial"/>
              </a:rPr>
              <a:t>contributes</a:t>
            </a:r>
            <a:r>
              <a:rPr dirty="0" sz="165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2C2820"/>
                </a:solidFill>
                <a:latin typeface="Arial"/>
                <a:cs typeface="Arial"/>
              </a:rPr>
              <a:t>to</a:t>
            </a:r>
            <a:r>
              <a:rPr dirty="0" sz="165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2C2820"/>
                </a:solidFill>
                <a:latin typeface="Arial"/>
                <a:cs typeface="Arial"/>
              </a:rPr>
              <a:t>the</a:t>
            </a:r>
            <a:r>
              <a:rPr dirty="0" sz="165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2C2820"/>
                </a:solidFill>
                <a:latin typeface="Arial"/>
                <a:cs typeface="Arial"/>
              </a:rPr>
              <a:t>conservation</a:t>
            </a:r>
            <a:r>
              <a:rPr dirty="0" sz="1650" spc="-25">
                <a:solidFill>
                  <a:srgbClr val="2C2820"/>
                </a:solidFill>
                <a:latin typeface="Arial"/>
                <a:cs typeface="Arial"/>
              </a:rPr>
              <a:t> and </a:t>
            </a:r>
            <a:r>
              <a:rPr dirty="0" sz="1650">
                <a:solidFill>
                  <a:srgbClr val="2C2820"/>
                </a:solidFill>
                <a:latin typeface="Arial"/>
                <a:cs typeface="Arial"/>
              </a:rPr>
              <a:t>restoration</a:t>
            </a:r>
            <a:r>
              <a:rPr dirty="0" sz="1650" spc="-3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2C2820"/>
                </a:solidFill>
                <a:latin typeface="Arial"/>
                <a:cs typeface="Arial"/>
              </a:rPr>
              <a:t>of</a:t>
            </a:r>
            <a:r>
              <a:rPr dirty="0" sz="165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2C2820"/>
                </a:solidFill>
                <a:latin typeface="Arial"/>
                <a:cs typeface="Arial"/>
              </a:rPr>
              <a:t>India's</a:t>
            </a:r>
            <a:r>
              <a:rPr dirty="0" sz="1650" spc="-3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2C2820"/>
                </a:solidFill>
                <a:latin typeface="Arial"/>
                <a:cs typeface="Arial"/>
              </a:rPr>
              <a:t>historical</a:t>
            </a:r>
            <a:r>
              <a:rPr dirty="0" sz="165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2C2820"/>
                </a:solidFill>
                <a:latin typeface="Arial"/>
                <a:cs typeface="Arial"/>
              </a:rPr>
              <a:t>sites.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10058400" y="2903689"/>
            <a:ext cx="3826510" cy="2249805"/>
            <a:chOff x="10058400" y="2903689"/>
            <a:chExt cx="3826510" cy="2249805"/>
          </a:xfrm>
        </p:grpSpPr>
        <p:sp>
          <p:nvSpPr>
            <p:cNvPr id="7" name="object 7" descr=""/>
            <p:cNvSpPr/>
            <p:nvPr/>
          </p:nvSpPr>
          <p:spPr>
            <a:xfrm>
              <a:off x="10058400" y="2903689"/>
              <a:ext cx="3826510" cy="2249805"/>
            </a:xfrm>
            <a:custGeom>
              <a:avLst/>
              <a:gdLst/>
              <a:ahLst/>
              <a:cxnLst/>
              <a:rect l="l" t="t" r="r" b="b"/>
              <a:pathLst>
                <a:path w="3826509" h="2249804">
                  <a:moveTo>
                    <a:pt x="3826433" y="0"/>
                  </a:moveTo>
                  <a:lnTo>
                    <a:pt x="0" y="0"/>
                  </a:lnTo>
                  <a:lnTo>
                    <a:pt x="0" y="2249563"/>
                  </a:lnTo>
                  <a:lnTo>
                    <a:pt x="3826433" y="2249563"/>
                  </a:lnTo>
                  <a:lnTo>
                    <a:pt x="3826433" y="0"/>
                  </a:lnTo>
                  <a:close/>
                </a:path>
              </a:pathLst>
            </a:custGeom>
            <a:solidFill>
              <a:srgbClr val="EFEC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0058400" y="2903689"/>
              <a:ext cx="22860" cy="2249805"/>
            </a:xfrm>
            <a:custGeom>
              <a:avLst/>
              <a:gdLst/>
              <a:ahLst/>
              <a:cxnLst/>
              <a:rect l="l" t="t" r="r" b="b"/>
              <a:pathLst>
                <a:path w="22859" h="2249804">
                  <a:moveTo>
                    <a:pt x="17700" y="0"/>
                  </a:moveTo>
                  <a:lnTo>
                    <a:pt x="5159" y="0"/>
                  </a:lnTo>
                  <a:lnTo>
                    <a:pt x="0" y="5156"/>
                  </a:lnTo>
                  <a:lnTo>
                    <a:pt x="0" y="11429"/>
                  </a:lnTo>
                  <a:lnTo>
                    <a:pt x="0" y="2244407"/>
                  </a:lnTo>
                  <a:lnTo>
                    <a:pt x="5159" y="2249563"/>
                  </a:lnTo>
                  <a:lnTo>
                    <a:pt x="17700" y="2249563"/>
                  </a:lnTo>
                  <a:lnTo>
                    <a:pt x="22860" y="2244407"/>
                  </a:lnTo>
                  <a:lnTo>
                    <a:pt x="22860" y="5156"/>
                  </a:lnTo>
                  <a:lnTo>
                    <a:pt x="17700" y="0"/>
                  </a:lnTo>
                  <a:close/>
                </a:path>
              </a:pathLst>
            </a:custGeom>
            <a:solidFill>
              <a:srgbClr val="D5D2C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10258704" y="3116262"/>
            <a:ext cx="3367404" cy="147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50">
                <a:solidFill>
                  <a:srgbClr val="2C2820"/>
                </a:solidFill>
                <a:latin typeface="Arial"/>
                <a:cs typeface="Arial"/>
              </a:rPr>
              <a:t>Economic </a:t>
            </a:r>
            <a:r>
              <a:rPr dirty="0" sz="2050" spc="-10">
                <a:solidFill>
                  <a:srgbClr val="2C2820"/>
                </a:solidFill>
                <a:latin typeface="Arial"/>
                <a:cs typeface="Arial"/>
              </a:rPr>
              <a:t>Empowerment</a:t>
            </a:r>
            <a:endParaRPr sz="2050">
              <a:latin typeface="Arial"/>
              <a:cs typeface="Arial"/>
            </a:endParaRPr>
          </a:p>
          <a:p>
            <a:pPr marL="12700" marR="5080">
              <a:lnSpc>
                <a:spcPct val="133800"/>
              </a:lnSpc>
              <a:spcBef>
                <a:spcPts val="1035"/>
              </a:spcBef>
            </a:pPr>
            <a:r>
              <a:rPr dirty="0" sz="1650">
                <a:solidFill>
                  <a:srgbClr val="2C2820"/>
                </a:solidFill>
                <a:latin typeface="Arial"/>
                <a:cs typeface="Arial"/>
              </a:rPr>
              <a:t>Supporting</a:t>
            </a:r>
            <a:r>
              <a:rPr dirty="0" sz="1650" spc="-3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2C2820"/>
                </a:solidFill>
                <a:latin typeface="Arial"/>
                <a:cs typeface="Arial"/>
              </a:rPr>
              <a:t>local</a:t>
            </a:r>
            <a:r>
              <a:rPr dirty="0" sz="1650" spc="-3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2C2820"/>
                </a:solidFill>
                <a:latin typeface="Arial"/>
                <a:cs typeface="Arial"/>
              </a:rPr>
              <a:t>artisans,</a:t>
            </a:r>
            <a:r>
              <a:rPr dirty="0" sz="1650" spc="-3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2C2820"/>
                </a:solidFill>
                <a:latin typeface="Arial"/>
                <a:cs typeface="Arial"/>
              </a:rPr>
              <a:t>guides, </a:t>
            </a:r>
            <a:r>
              <a:rPr dirty="0" sz="1650">
                <a:solidFill>
                  <a:srgbClr val="2C2820"/>
                </a:solidFill>
                <a:latin typeface="Arial"/>
                <a:cs typeface="Arial"/>
              </a:rPr>
              <a:t>and</a:t>
            </a:r>
            <a:r>
              <a:rPr dirty="0" sz="165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2C2820"/>
                </a:solidFill>
                <a:latin typeface="Arial"/>
                <a:cs typeface="Arial"/>
              </a:rPr>
              <a:t>small</a:t>
            </a:r>
            <a:r>
              <a:rPr dirty="0" sz="165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2C2820"/>
                </a:solidFill>
                <a:latin typeface="Arial"/>
                <a:cs typeface="Arial"/>
              </a:rPr>
              <a:t>businesses</a:t>
            </a:r>
            <a:r>
              <a:rPr dirty="0" sz="165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2C2820"/>
                </a:solidFill>
                <a:latin typeface="Arial"/>
                <a:cs typeface="Arial"/>
              </a:rPr>
              <a:t>through</a:t>
            </a:r>
            <a:r>
              <a:rPr dirty="0" sz="165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2C2820"/>
                </a:solidFill>
                <a:latin typeface="Arial"/>
                <a:cs typeface="Arial"/>
              </a:rPr>
              <a:t>direct </a:t>
            </a:r>
            <a:r>
              <a:rPr dirty="0" sz="1650">
                <a:solidFill>
                  <a:srgbClr val="2C2820"/>
                </a:solidFill>
                <a:latin typeface="Arial"/>
                <a:cs typeface="Arial"/>
              </a:rPr>
              <a:t>engagement</a:t>
            </a:r>
            <a:r>
              <a:rPr dirty="0" sz="165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2C2820"/>
                </a:solidFill>
                <a:latin typeface="Arial"/>
                <a:cs typeface="Arial"/>
              </a:rPr>
              <a:t>and</a:t>
            </a:r>
            <a:r>
              <a:rPr dirty="0" sz="165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2C2820"/>
                </a:solidFill>
                <a:latin typeface="Arial"/>
                <a:cs typeface="Arial"/>
              </a:rPr>
              <a:t>fair</a:t>
            </a:r>
            <a:r>
              <a:rPr dirty="0" sz="165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2C2820"/>
                </a:solidFill>
                <a:latin typeface="Arial"/>
                <a:cs typeface="Arial"/>
              </a:rPr>
              <a:t>practices.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6231966" y="5153266"/>
            <a:ext cx="7653020" cy="1568450"/>
            <a:chOff x="6231966" y="5153266"/>
            <a:chExt cx="7653020" cy="1568450"/>
          </a:xfrm>
        </p:grpSpPr>
        <p:sp>
          <p:nvSpPr>
            <p:cNvPr id="11" name="object 11" descr=""/>
            <p:cNvSpPr/>
            <p:nvPr/>
          </p:nvSpPr>
          <p:spPr>
            <a:xfrm>
              <a:off x="6231966" y="5153266"/>
              <a:ext cx="7653020" cy="1568450"/>
            </a:xfrm>
            <a:custGeom>
              <a:avLst/>
              <a:gdLst/>
              <a:ahLst/>
              <a:cxnLst/>
              <a:rect l="l" t="t" r="r" b="b"/>
              <a:pathLst>
                <a:path w="7653019" h="1568450">
                  <a:moveTo>
                    <a:pt x="7652854" y="0"/>
                  </a:moveTo>
                  <a:lnTo>
                    <a:pt x="0" y="0"/>
                  </a:lnTo>
                  <a:lnTo>
                    <a:pt x="0" y="1568056"/>
                  </a:lnTo>
                  <a:lnTo>
                    <a:pt x="7652854" y="1568056"/>
                  </a:lnTo>
                  <a:lnTo>
                    <a:pt x="7652854" y="0"/>
                  </a:lnTo>
                  <a:close/>
                </a:path>
              </a:pathLst>
            </a:custGeom>
            <a:solidFill>
              <a:srgbClr val="EFEC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6231966" y="5153266"/>
              <a:ext cx="7653020" cy="22860"/>
            </a:xfrm>
            <a:custGeom>
              <a:avLst/>
              <a:gdLst/>
              <a:ahLst/>
              <a:cxnLst/>
              <a:rect l="l" t="t" r="r" b="b"/>
              <a:pathLst>
                <a:path w="7653019" h="22860">
                  <a:moveTo>
                    <a:pt x="7647698" y="0"/>
                  </a:moveTo>
                  <a:lnTo>
                    <a:pt x="5159" y="0"/>
                  </a:lnTo>
                  <a:lnTo>
                    <a:pt x="0" y="5156"/>
                  </a:lnTo>
                  <a:lnTo>
                    <a:pt x="0" y="11429"/>
                  </a:lnTo>
                  <a:lnTo>
                    <a:pt x="0" y="17703"/>
                  </a:lnTo>
                  <a:lnTo>
                    <a:pt x="5159" y="22859"/>
                  </a:lnTo>
                  <a:lnTo>
                    <a:pt x="7647698" y="22859"/>
                  </a:lnTo>
                  <a:lnTo>
                    <a:pt x="7652854" y="17703"/>
                  </a:lnTo>
                  <a:lnTo>
                    <a:pt x="7652854" y="5156"/>
                  </a:lnTo>
                  <a:lnTo>
                    <a:pt x="7647698" y="0"/>
                  </a:lnTo>
                  <a:close/>
                </a:path>
              </a:pathLst>
            </a:custGeom>
            <a:solidFill>
              <a:srgbClr val="D5D2CC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6219266" y="5365839"/>
            <a:ext cx="7665720" cy="2276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5425">
              <a:lnSpc>
                <a:spcPct val="100000"/>
              </a:lnSpc>
              <a:spcBef>
                <a:spcPts val="100"/>
              </a:spcBef>
            </a:pPr>
            <a:r>
              <a:rPr dirty="0" sz="2050">
                <a:solidFill>
                  <a:srgbClr val="2C2820"/>
                </a:solidFill>
                <a:latin typeface="Arial"/>
                <a:cs typeface="Arial"/>
              </a:rPr>
              <a:t>Cultural</a:t>
            </a:r>
            <a:r>
              <a:rPr dirty="0" sz="2050" spc="-4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2050" spc="-10">
                <a:solidFill>
                  <a:srgbClr val="2C2820"/>
                </a:solidFill>
                <a:latin typeface="Arial"/>
                <a:cs typeface="Arial"/>
              </a:rPr>
              <a:t>Exchange</a:t>
            </a:r>
            <a:endParaRPr sz="2050">
              <a:latin typeface="Arial"/>
              <a:cs typeface="Arial"/>
            </a:endParaRPr>
          </a:p>
          <a:p>
            <a:pPr marL="225425" marR="274955">
              <a:lnSpc>
                <a:spcPct val="133800"/>
              </a:lnSpc>
              <a:spcBef>
                <a:spcPts val="1035"/>
              </a:spcBef>
            </a:pPr>
            <a:r>
              <a:rPr dirty="0" sz="1650">
                <a:solidFill>
                  <a:srgbClr val="2C2820"/>
                </a:solidFill>
                <a:latin typeface="Arial"/>
                <a:cs typeface="Arial"/>
              </a:rPr>
              <a:t>Facilitating</a:t>
            </a:r>
            <a:r>
              <a:rPr dirty="0" sz="1650" spc="-3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2C2820"/>
                </a:solidFill>
                <a:latin typeface="Arial"/>
                <a:cs typeface="Arial"/>
              </a:rPr>
              <a:t>meaningful</a:t>
            </a:r>
            <a:r>
              <a:rPr dirty="0" sz="165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2C2820"/>
                </a:solidFill>
                <a:latin typeface="Arial"/>
                <a:cs typeface="Arial"/>
              </a:rPr>
              <a:t>interactions</a:t>
            </a:r>
            <a:r>
              <a:rPr dirty="0" sz="165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2C2820"/>
                </a:solidFill>
                <a:latin typeface="Arial"/>
                <a:cs typeface="Arial"/>
              </a:rPr>
              <a:t>between</a:t>
            </a:r>
            <a:r>
              <a:rPr dirty="0" sz="165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2C2820"/>
                </a:solidFill>
                <a:latin typeface="Arial"/>
                <a:cs typeface="Arial"/>
              </a:rPr>
              <a:t>travellers</a:t>
            </a:r>
            <a:r>
              <a:rPr dirty="0" sz="165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2C2820"/>
                </a:solidFill>
                <a:latin typeface="Arial"/>
                <a:cs typeface="Arial"/>
              </a:rPr>
              <a:t>and</a:t>
            </a:r>
            <a:r>
              <a:rPr dirty="0" sz="165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2C2820"/>
                </a:solidFill>
                <a:latin typeface="Arial"/>
                <a:cs typeface="Arial"/>
              </a:rPr>
              <a:t>local</a:t>
            </a:r>
            <a:r>
              <a:rPr dirty="0" sz="165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2C2820"/>
                </a:solidFill>
                <a:latin typeface="Arial"/>
                <a:cs typeface="Arial"/>
              </a:rPr>
              <a:t>communities, </a:t>
            </a:r>
            <a:r>
              <a:rPr dirty="0" sz="1650">
                <a:solidFill>
                  <a:srgbClr val="2C2820"/>
                </a:solidFill>
                <a:latin typeface="Arial"/>
                <a:cs typeface="Arial"/>
              </a:rPr>
              <a:t>fostering</a:t>
            </a:r>
            <a:r>
              <a:rPr dirty="0" sz="1650" spc="-3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2C2820"/>
                </a:solidFill>
                <a:latin typeface="Arial"/>
                <a:cs typeface="Arial"/>
              </a:rPr>
              <a:t>mutual</a:t>
            </a:r>
            <a:r>
              <a:rPr dirty="0" sz="1650" spc="-2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2C2820"/>
                </a:solidFill>
                <a:latin typeface="Arial"/>
                <a:cs typeface="Arial"/>
              </a:rPr>
              <a:t>understanding.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30"/>
              </a:spcBef>
            </a:pPr>
            <a:endParaRPr sz="1650">
              <a:latin typeface="Arial"/>
              <a:cs typeface="Arial"/>
            </a:endParaRPr>
          </a:p>
          <a:p>
            <a:pPr marL="12700" marR="194310">
              <a:lnSpc>
                <a:spcPct val="133800"/>
              </a:lnSpc>
            </a:pPr>
            <a:r>
              <a:rPr dirty="0" sz="1650">
                <a:solidFill>
                  <a:srgbClr val="2C2820"/>
                </a:solidFill>
                <a:latin typeface="Arial"/>
                <a:cs typeface="Arial"/>
              </a:rPr>
              <a:t>Discover</a:t>
            </a:r>
            <a:r>
              <a:rPr dirty="0" sz="165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2C2820"/>
                </a:solidFill>
                <a:latin typeface="Arial"/>
                <a:cs typeface="Arial"/>
              </a:rPr>
              <a:t>India</a:t>
            </a:r>
            <a:r>
              <a:rPr dirty="0" sz="165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2C2820"/>
                </a:solidFill>
                <a:latin typeface="Arial"/>
                <a:cs typeface="Arial"/>
              </a:rPr>
              <a:t>is</a:t>
            </a:r>
            <a:r>
              <a:rPr dirty="0" sz="165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2C2820"/>
                </a:solidFill>
                <a:latin typeface="Arial"/>
                <a:cs typeface="Arial"/>
              </a:rPr>
              <a:t>committed</a:t>
            </a:r>
            <a:r>
              <a:rPr dirty="0" sz="165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2C2820"/>
                </a:solidFill>
                <a:latin typeface="Arial"/>
                <a:cs typeface="Arial"/>
              </a:rPr>
              <a:t>to</a:t>
            </a:r>
            <a:r>
              <a:rPr dirty="0" sz="165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2C2820"/>
                </a:solidFill>
                <a:latin typeface="Arial"/>
                <a:cs typeface="Arial"/>
              </a:rPr>
              <a:t>responsible</a:t>
            </a:r>
            <a:r>
              <a:rPr dirty="0" sz="165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2C2820"/>
                </a:solidFill>
                <a:latin typeface="Arial"/>
                <a:cs typeface="Arial"/>
              </a:rPr>
              <a:t>tourism</a:t>
            </a:r>
            <a:r>
              <a:rPr dirty="0" sz="165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2C2820"/>
                </a:solidFill>
                <a:latin typeface="Arial"/>
                <a:cs typeface="Arial"/>
              </a:rPr>
              <a:t>that</a:t>
            </a:r>
            <a:r>
              <a:rPr dirty="0" sz="165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2C2820"/>
                </a:solidFill>
                <a:latin typeface="Arial"/>
                <a:cs typeface="Arial"/>
              </a:rPr>
              <a:t>benefits</a:t>
            </a:r>
            <a:r>
              <a:rPr dirty="0" sz="165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2C2820"/>
                </a:solidFill>
                <a:latin typeface="Arial"/>
                <a:cs typeface="Arial"/>
              </a:rPr>
              <a:t>both</a:t>
            </a:r>
            <a:r>
              <a:rPr dirty="0" sz="165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2C2820"/>
                </a:solidFill>
                <a:latin typeface="Arial"/>
                <a:cs typeface="Arial"/>
              </a:rPr>
              <a:t>visitors</a:t>
            </a:r>
            <a:r>
              <a:rPr dirty="0" sz="1650" spc="-15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650" spc="-25">
                <a:solidFill>
                  <a:srgbClr val="2C2820"/>
                </a:solidFill>
                <a:latin typeface="Arial"/>
                <a:cs typeface="Arial"/>
              </a:rPr>
              <a:t>and </a:t>
            </a:r>
            <a:r>
              <a:rPr dirty="0" sz="1650">
                <a:solidFill>
                  <a:srgbClr val="2C2820"/>
                </a:solidFill>
                <a:latin typeface="Arial"/>
                <a:cs typeface="Arial"/>
              </a:rPr>
              <a:t>the</a:t>
            </a:r>
            <a:r>
              <a:rPr dirty="0" sz="165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2C2820"/>
                </a:solidFill>
                <a:latin typeface="Arial"/>
                <a:cs typeface="Arial"/>
              </a:rPr>
              <a:t>vibrant</a:t>
            </a:r>
            <a:r>
              <a:rPr dirty="0" sz="165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2C2820"/>
                </a:solidFill>
                <a:latin typeface="Arial"/>
                <a:cs typeface="Arial"/>
              </a:rPr>
              <a:t>communities</a:t>
            </a:r>
            <a:r>
              <a:rPr dirty="0" sz="165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2C2820"/>
                </a:solidFill>
                <a:latin typeface="Arial"/>
                <a:cs typeface="Arial"/>
              </a:rPr>
              <a:t>they</a:t>
            </a:r>
            <a:r>
              <a:rPr dirty="0" sz="1650" spc="-20">
                <a:solidFill>
                  <a:srgbClr val="2C2820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2C2820"/>
                </a:solidFill>
                <a:latin typeface="Arial"/>
                <a:cs typeface="Arial"/>
              </a:rPr>
              <a:t>explore.</a:t>
            </a:r>
            <a:endParaRPr sz="1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2026-01-06T09:23:45Z</dcterms:created>
  <dcterms:modified xsi:type="dcterms:W3CDTF">2026-01-06T09:23:45Z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2026-01-06T00:00:00Z</vt:filetime>
  </property>
  <property fmtid="{D5CDD505-2E9C-101B-9397-08002B2CF9AE}" pid="3" name="LastSaved">
    <vt:filetime>2026-01-06T00:00:00Z</vt:filetime>
  </property>
  <property fmtid="{D5CDD505-2E9C-101B-9397-08002B2CF9AE}" pid="4" name="Producer">
    <vt:lpwstr>3-Heights(TM) PDF Security Shell 4.8.25.2 (http://www.pdf-tools.com)</vt:lpwstr>
  </property>
</Properties>
</file>